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y="5143500" cx="9144000"/>
  <p:notesSz cx="6858000" cy="9144000"/>
  <p:embeddedFontLst>
    <p:embeddedFont>
      <p:font typeface="Roboto"/>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Roboto-regular.fntdata"/><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Roboto-italic.fntdata"/><Relationship Id="rId10" Type="http://schemas.openxmlformats.org/officeDocument/2006/relationships/slide" Target="slides/slide4.xml"/><Relationship Id="rId54" Type="http://schemas.openxmlformats.org/officeDocument/2006/relationships/font" Target="fonts/Roboto-bold.fntdata"/><Relationship Id="rId13" Type="http://schemas.openxmlformats.org/officeDocument/2006/relationships/slide" Target="slides/slide7.xml"/><Relationship Id="rId12" Type="http://schemas.openxmlformats.org/officeDocument/2006/relationships/slide" Target="slides/slide6.xml"/><Relationship Id="rId56" Type="http://schemas.openxmlformats.org/officeDocument/2006/relationships/font" Target="fonts/Roboto-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e547bbebcd_2_7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1e547bbebcd_2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5eb65f0d96_41_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g25eb65f0d96_41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e547bbebcd_2_9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g1e547bbebcd_2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5dce729aa1_0_1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g25dce729aa1_0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5dce729aa1_0_1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25dce729aa1_0_1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5dce729aa1_0_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25dce729aa1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5dce729aa1_0_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g25dce729aa1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5dce729aa1_0_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g25dce729aa1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5dce729aa1_0_4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g25dce729aa1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5dce729aa1_0_5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g25dce729aa1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5dce729aa1_0_6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g25dce729aa1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5de9b5b4d6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g25de9b5b4d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5dce729aa1_0_8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g25dce729aa1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5dce729aa1_0_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g25dce729aa1_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5eb65f0d96_4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g25eb65f0d96_4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5dce729aa1_0_1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g25dce729aa1_0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5de9b5b4d6_0_2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g25de9b5b4d6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e547bbebcd_0_5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g1e547bbebcd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5eb65f0d96_41_5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g25eb65f0d96_41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5eb65f0d96_41_6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g25eb65f0d96_41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5eb65f0d96_41_8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25eb65f0d96_41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5eb65f0d96_41_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g25eb65f0d96_41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5de9b5b4d6_0_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g25de9b5b4d6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5eb65f0d96_41_1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g25eb65f0d96_41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5eb65f0d96_41_1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g25eb65f0d96_41_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5eb65f0d96_41_13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g25eb65f0d96_41_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5eb65f0d96_41_1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g25eb65f0d96_41_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5eb65f0d96_41_16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g25eb65f0d96_41_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5eb65f0d96_41_1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g25eb65f0d96_41_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5de9b5b4d6_0_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g25de9b5b4d6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e547bbebcd_2_11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g1e547bbebcd_2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5eb65f0d96_41_19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g25eb65f0d96_41_1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5eb65f0d96_41_18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g25eb65f0d96_41_1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e547bbebcd_2_8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g1e547bbebcd_2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5eb65f0d96_41_2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g25eb65f0d96_41_2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5eb65f0d96_41_23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g25eb65f0d96_41_2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5eb65f0d96_41_24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g25eb65f0d96_41_2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5eb65f0d96_41_25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g25eb65f0d96_41_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5eb65f0d96_41_27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g25eb65f0d96_41_2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5eb65f0d96_41_28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g25eb65f0d96_41_2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e547bbebcd_2_15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g1e547bbebcd_2_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e547bbebcd_0_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g1e547bbebcd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e547bbebcd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g1e547bbebc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5dce729aa1_0_15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g25dce729aa1_0_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5dce729aa1_0_1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g25dce729aa1_0_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5eb65f0d96_41_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g25eb65f0d96_41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14"/>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9" name="Google Shape;59;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2" name="Shape 62"/>
        <p:cNvGrpSpPr/>
        <p:nvPr/>
      </p:nvGrpSpPr>
      <p:grpSpPr>
        <a:xfrm>
          <a:off x="0" y="0"/>
          <a:ext cx="0" cy="0"/>
          <a:chOff x="0" y="0"/>
          <a:chExt cx="0" cy="0"/>
        </a:xfrm>
      </p:grpSpPr>
      <p:sp>
        <p:nvSpPr>
          <p:cNvPr id="63" name="Google Shape;63;p1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4" name="Google Shape;64;p1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5" name="Google Shape;65;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16"/>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 name="Google Shape;70;p16"/>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71" name="Google Shape;71;p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 name="Shape 74"/>
        <p:cNvGrpSpPr/>
        <p:nvPr/>
      </p:nvGrpSpPr>
      <p:grpSpPr>
        <a:xfrm>
          <a:off x="0" y="0"/>
          <a:ext cx="0" cy="0"/>
          <a:chOff x="0" y="0"/>
          <a:chExt cx="0" cy="0"/>
        </a:xfrm>
      </p:grpSpPr>
      <p:sp>
        <p:nvSpPr>
          <p:cNvPr id="75" name="Google Shape;75;p1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7"/>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 name="Google Shape;77;p17"/>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8" name="Google Shape;78;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0" name="Google Shape;80;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1" name="Shape 81"/>
        <p:cNvGrpSpPr/>
        <p:nvPr/>
      </p:nvGrpSpPr>
      <p:grpSpPr>
        <a:xfrm>
          <a:off x="0" y="0"/>
          <a:ext cx="0" cy="0"/>
          <a:chOff x="0" y="0"/>
          <a:chExt cx="0" cy="0"/>
        </a:xfrm>
      </p:grpSpPr>
      <p:sp>
        <p:nvSpPr>
          <p:cNvPr id="82" name="Google Shape;82;p18"/>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18"/>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4" name="Google Shape;84;p18"/>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5" name="Google Shape;85;p18"/>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6" name="Google Shape;86;p18"/>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7" name="Google Shape;87;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8" name="Google Shape;88;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2" name="Google Shape;92;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1" name="Google Shape;101;p21"/>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2" name="Google Shape;102;p21"/>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3" name="Google Shape;103;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8" name="Google Shape;108;p22"/>
          <p:cNvSpPr/>
          <p:nvPr>
            <p:ph idx="2" type="pic"/>
          </p:nvPr>
        </p:nvSpPr>
        <p:spPr>
          <a:xfrm>
            <a:off x="3887391" y="740569"/>
            <a:ext cx="4629150" cy="3655219"/>
          </a:xfrm>
          <a:prstGeom prst="rect">
            <a:avLst/>
          </a:prstGeom>
          <a:noFill/>
          <a:ln>
            <a:noFill/>
          </a:ln>
        </p:spPr>
      </p:sp>
      <p:sp>
        <p:nvSpPr>
          <p:cNvPr id="109" name="Google Shape;109;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0" name="Google Shape;110;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5" name="Google Shape;115;p2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6" name="Google Shape;116;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1" name="Google Shape;121;p24"/>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2" name="Google Shape;122;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7.jp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7.jpg"/><Relationship Id="rId4" Type="http://schemas.openxmlformats.org/officeDocument/2006/relationships/image" Target="../media/image24.png"/><Relationship Id="rId5" Type="http://schemas.openxmlformats.org/officeDocument/2006/relationships/hyperlink" Target="https://eigr.io"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7.jpg"/><Relationship Id="rId4" Type="http://schemas.openxmlformats.org/officeDocument/2006/relationships/image" Target="../media/image3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7.jp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7.jp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7.jp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7.jp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7.jp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7.jp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7.jp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1" Type="http://schemas.openxmlformats.org/officeDocument/2006/relationships/image" Target="../media/image6.png"/><Relationship Id="rId10" Type="http://schemas.openxmlformats.org/officeDocument/2006/relationships/image" Target="../media/image1.jpg"/><Relationship Id="rId13" Type="http://schemas.openxmlformats.org/officeDocument/2006/relationships/image" Target="../media/image13.png"/><Relationship Id="rId12" Type="http://schemas.openxmlformats.org/officeDocument/2006/relationships/image" Target="../media/image2.png"/><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7.jpg"/><Relationship Id="rId4" Type="http://schemas.openxmlformats.org/officeDocument/2006/relationships/image" Target="../media/image28.jpg"/><Relationship Id="rId9" Type="http://schemas.openxmlformats.org/officeDocument/2006/relationships/image" Target="../media/image7.png"/><Relationship Id="rId15" Type="http://schemas.openxmlformats.org/officeDocument/2006/relationships/image" Target="../media/image9.jpg"/><Relationship Id="rId14" Type="http://schemas.openxmlformats.org/officeDocument/2006/relationships/image" Target="../media/image16.png"/><Relationship Id="rId5" Type="http://schemas.openxmlformats.org/officeDocument/2006/relationships/image" Target="../media/image3.png"/><Relationship Id="rId6" Type="http://schemas.openxmlformats.org/officeDocument/2006/relationships/image" Target="../media/image10.png"/><Relationship Id="rId7" Type="http://schemas.openxmlformats.org/officeDocument/2006/relationships/image" Target="../media/image8.jpg"/><Relationship Id="rId8"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7.jp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7.jp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7.jp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7.jp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7.jpg"/><Relationship Id="rId4" Type="http://schemas.openxmlformats.org/officeDocument/2006/relationships/image" Target="../media/image3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7.jpg"/><Relationship Id="rId4" Type="http://schemas.openxmlformats.org/officeDocument/2006/relationships/image" Target="../media/image3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17.jpg"/><Relationship Id="rId4" Type="http://schemas.openxmlformats.org/officeDocument/2006/relationships/image" Target="../media/image6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7.jpg"/><Relationship Id="rId4" Type="http://schemas.openxmlformats.org/officeDocument/2006/relationships/image" Target="../media/image6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17.jp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17.jp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7.jpg"/><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17.jpg"/><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17.jpg"/><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17.jpg"/><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17.jpg"/><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17.jp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17.jpg"/><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17.jp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17.jpg"/><Relationship Id="rId4" Type="http://schemas.openxmlformats.org/officeDocument/2006/relationships/image" Target="../media/image4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17.jpg"/><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17.jpg"/><Relationship Id="rId4" Type="http://schemas.openxmlformats.org/officeDocument/2006/relationships/hyperlink" Target="https://github.com/phoenixframework/phoenix_pubsub" TargetMode="External"/><Relationship Id="rId5" Type="http://schemas.openxmlformats.org/officeDocument/2006/relationships/hyperlink" Target="https://github.com/phoenixframework/phoenix_pubsub" TargetMode="External"/><Relationship Id="rId6" Type="http://schemas.openxmlformats.org/officeDocument/2006/relationships/hyperlink" Target="https://nats.io/" TargetMode="External"/><Relationship Id="rId7" Type="http://schemas.openxmlformats.org/officeDocument/2006/relationships/hyperlink" Target="https://nats.io/" TargetMode="External"/><Relationship Id="rId8"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7.jpg"/><Relationship Id="rId4" Type="http://schemas.openxmlformats.org/officeDocument/2006/relationships/image" Target="../media/image5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17.jpg"/><Relationship Id="rId4"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17.jpg"/><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17.jpg"/><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17.jpg"/><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17.jpg"/><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17.jpg"/><Relationship Id="rId4" Type="http://schemas.openxmlformats.org/officeDocument/2006/relationships/image" Target="../media/image53.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1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7.jpg"/><Relationship Id="rId4" Type="http://schemas.openxmlformats.org/officeDocument/2006/relationships/image" Target="../media/image11.png"/><Relationship Id="rId5" Type="http://schemas.openxmlformats.org/officeDocument/2006/relationships/image" Target="../media/image20.png"/><Relationship Id="rId6" Type="http://schemas.openxmlformats.org/officeDocument/2006/relationships/image" Target="../media/image19.png"/></Relationships>
</file>

<file path=ppt/slides/_rels/slide6.xml.rels><?xml version="1.0" encoding="UTF-8" standalone="yes"?><Relationships xmlns="http://schemas.openxmlformats.org/package/2006/relationships"><Relationship Id="rId10" Type="http://schemas.openxmlformats.org/officeDocument/2006/relationships/image" Target="../media/image14.jpg"/><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7.jpg"/><Relationship Id="rId4" Type="http://schemas.openxmlformats.org/officeDocument/2006/relationships/image" Target="../media/image12.png"/><Relationship Id="rId9" Type="http://schemas.openxmlformats.org/officeDocument/2006/relationships/image" Target="../media/image65.jpg"/><Relationship Id="rId5" Type="http://schemas.openxmlformats.org/officeDocument/2006/relationships/image" Target="../media/image18.jpg"/><Relationship Id="rId6" Type="http://schemas.openxmlformats.org/officeDocument/2006/relationships/image" Target="../media/image42.jpg"/><Relationship Id="rId7" Type="http://schemas.openxmlformats.org/officeDocument/2006/relationships/image" Target="../media/image23.jpg"/><Relationship Id="rId8"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7.jpg"/><Relationship Id="rId4" Type="http://schemas.openxmlformats.org/officeDocument/2006/relationships/image" Target="../media/image2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7.jp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7.jpg"/><Relationship Id="rId4" Type="http://schemas.openxmlformats.org/officeDocument/2006/relationships/image" Target="../media/image26.png"/><Relationship Id="rId5" Type="http://schemas.openxmlformats.org/officeDocument/2006/relationships/image" Target="../media/image2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8" name="Shape 128"/>
        <p:cNvGrpSpPr/>
        <p:nvPr/>
      </p:nvGrpSpPr>
      <p:grpSpPr>
        <a:xfrm>
          <a:off x="0" y="0"/>
          <a:ext cx="0" cy="0"/>
          <a:chOff x="0" y="0"/>
          <a:chExt cx="0" cy="0"/>
        </a:xfrm>
      </p:grpSpPr>
      <p:sp>
        <p:nvSpPr>
          <p:cNvPr id="129" name="Google Shape;129;p25"/>
          <p:cNvSpPr/>
          <p:nvPr/>
        </p:nvSpPr>
        <p:spPr>
          <a:xfrm>
            <a:off x="0" y="2188350"/>
            <a:ext cx="3930900" cy="7668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30" name="Google Shape;130;p25"/>
          <p:cNvSpPr txBox="1"/>
          <p:nvPr>
            <p:ph type="ctrTitle"/>
          </p:nvPr>
        </p:nvSpPr>
        <p:spPr>
          <a:xfrm>
            <a:off x="-25" y="2375550"/>
            <a:ext cx="4015800" cy="392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Roboto"/>
              <a:buNone/>
            </a:pPr>
            <a:r>
              <a:rPr lang="pt-BR" sz="2000">
                <a:latin typeface="Roboto"/>
                <a:ea typeface="Roboto"/>
                <a:cs typeface="Roboto"/>
                <a:sym typeface="Roboto"/>
              </a:rPr>
              <a:t>Spawn - Cloud Native Actor Mesh</a:t>
            </a:r>
            <a:endParaRPr sz="2000"/>
          </a:p>
        </p:txBody>
      </p:sp>
      <p:sp>
        <p:nvSpPr>
          <p:cNvPr id="131" name="Google Shape;131;p25"/>
          <p:cNvSpPr txBox="1"/>
          <p:nvPr/>
        </p:nvSpPr>
        <p:spPr>
          <a:xfrm>
            <a:off x="4614368" y="4464404"/>
            <a:ext cx="2747400" cy="4080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lang="pt-BR" sz="1100">
                <a:solidFill>
                  <a:schemeClr val="lt1"/>
                </a:solidFill>
                <a:latin typeface="Roboto"/>
                <a:ea typeface="Roboto"/>
                <a:cs typeface="Roboto"/>
                <a:sym typeface="Roboto"/>
              </a:rPr>
              <a:t>Elug SP - Meetup</a:t>
            </a:r>
            <a:br>
              <a:rPr b="0" i="0" lang="pt-BR" sz="1100" u="none" cap="none" strike="noStrike">
                <a:solidFill>
                  <a:schemeClr val="lt1"/>
                </a:solidFill>
                <a:latin typeface="Roboto"/>
                <a:ea typeface="Roboto"/>
                <a:cs typeface="Roboto"/>
                <a:sym typeface="Roboto"/>
              </a:rPr>
            </a:br>
            <a:r>
              <a:rPr lang="pt-BR" sz="1100">
                <a:solidFill>
                  <a:schemeClr val="lt1"/>
                </a:solidFill>
                <a:latin typeface="Roboto"/>
                <a:ea typeface="Roboto"/>
                <a:cs typeface="Roboto"/>
                <a:sym typeface="Roboto"/>
              </a:rPr>
              <a:t>Adriano Santos</a:t>
            </a:r>
            <a:r>
              <a:rPr b="0" i="0" lang="pt-BR" sz="1100" u="none" cap="none" strike="noStrike">
                <a:solidFill>
                  <a:schemeClr val="lt1"/>
                </a:solidFill>
                <a:latin typeface="Roboto"/>
                <a:ea typeface="Roboto"/>
                <a:cs typeface="Roboto"/>
                <a:sym typeface="Roboto"/>
              </a:rPr>
              <a:t>, August </a:t>
            </a:r>
            <a:r>
              <a:rPr lang="pt-BR" sz="1100">
                <a:solidFill>
                  <a:schemeClr val="lt1"/>
                </a:solidFill>
                <a:latin typeface="Roboto"/>
                <a:ea typeface="Roboto"/>
                <a:cs typeface="Roboto"/>
                <a:sym typeface="Roboto"/>
              </a:rPr>
              <a:t>05</a:t>
            </a:r>
            <a:r>
              <a:rPr b="0" i="0" lang="pt-BR" sz="1100" u="none" cap="none" strike="noStrike">
                <a:solidFill>
                  <a:schemeClr val="lt1"/>
                </a:solidFill>
                <a:latin typeface="Roboto"/>
                <a:ea typeface="Roboto"/>
                <a:cs typeface="Roboto"/>
                <a:sym typeface="Roboto"/>
              </a:rPr>
              <a:t>th 202</a:t>
            </a:r>
            <a:r>
              <a:rPr lang="pt-BR" sz="1100">
                <a:solidFill>
                  <a:schemeClr val="lt1"/>
                </a:solidFill>
                <a:latin typeface="Roboto"/>
                <a:ea typeface="Roboto"/>
                <a:cs typeface="Roboto"/>
                <a:sym typeface="Roboto"/>
              </a:rPr>
              <a:t>3</a:t>
            </a: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6" name="Shape 236"/>
        <p:cNvGrpSpPr/>
        <p:nvPr/>
      </p:nvGrpSpPr>
      <p:grpSpPr>
        <a:xfrm>
          <a:off x="0" y="0"/>
          <a:ext cx="0" cy="0"/>
          <a:chOff x="0" y="0"/>
          <a:chExt cx="0" cy="0"/>
        </a:xfrm>
      </p:grpSpPr>
      <p:sp>
        <p:nvSpPr>
          <p:cNvPr id="237" name="Google Shape;237;p34"/>
          <p:cNvSpPr txBox="1"/>
          <p:nvPr/>
        </p:nvSpPr>
        <p:spPr>
          <a:xfrm>
            <a:off x="6733394" y="111307"/>
            <a:ext cx="1899000" cy="241500"/>
          </a:xfrm>
          <a:prstGeom prst="rect">
            <a:avLst/>
          </a:prstGeom>
          <a:noFill/>
          <a:ln>
            <a:noFill/>
          </a:ln>
        </p:spPr>
        <p:txBody>
          <a:bodyPr anchorCtr="0" anchor="ctr" bIns="34275" lIns="68575" spcFirstLastPara="1" rIns="68575" wrap="square" tIns="34275">
            <a:normAutofit/>
          </a:bodyPr>
          <a:lstStyle/>
          <a:p>
            <a:pPr indent="0" lvl="0" marL="0" marR="0" rtl="0" algn="r">
              <a:lnSpc>
                <a:spcPct val="90000"/>
              </a:lnSpc>
              <a:spcBef>
                <a:spcPts val="0"/>
              </a:spcBef>
              <a:spcAft>
                <a:spcPts val="0"/>
              </a:spcAft>
              <a:buClr>
                <a:schemeClr val="dk1"/>
              </a:buClr>
              <a:buSzPts val="1100"/>
              <a:buFont typeface="Calibri"/>
              <a:buNone/>
            </a:pPr>
            <a:r>
              <a:t/>
            </a:r>
            <a:endParaRPr b="1" i="0" sz="1100" u="none" cap="none" strike="noStrike">
              <a:solidFill>
                <a:schemeClr val="dk1"/>
              </a:solidFill>
              <a:latin typeface="Roboto"/>
              <a:ea typeface="Roboto"/>
              <a:cs typeface="Roboto"/>
              <a:sym typeface="Roboto"/>
            </a:endParaRPr>
          </a:p>
        </p:txBody>
      </p:sp>
      <p:sp>
        <p:nvSpPr>
          <p:cNvPr id="238" name="Google Shape;238;p34"/>
          <p:cNvSpPr txBox="1"/>
          <p:nvPr/>
        </p:nvSpPr>
        <p:spPr>
          <a:xfrm>
            <a:off x="6413942" y="4759545"/>
            <a:ext cx="138600" cy="2385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t/>
            </a:r>
            <a:endParaRPr b="0" i="0" sz="1100" u="none" cap="none" strike="noStrike">
              <a:solidFill>
                <a:schemeClr val="lt1"/>
              </a:solidFill>
              <a:latin typeface="Roboto"/>
              <a:ea typeface="Roboto"/>
              <a:cs typeface="Roboto"/>
              <a:sym typeface="Roboto"/>
            </a:endParaRPr>
          </a:p>
        </p:txBody>
      </p:sp>
      <p:sp>
        <p:nvSpPr>
          <p:cNvPr id="239" name="Google Shape;239;p34"/>
          <p:cNvSpPr txBox="1"/>
          <p:nvPr>
            <p:ph type="title"/>
          </p:nvPr>
        </p:nvSpPr>
        <p:spPr>
          <a:xfrm>
            <a:off x="628650" y="338700"/>
            <a:ext cx="55671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700"/>
              <a:buFont typeface="Roboto"/>
              <a:buNone/>
            </a:pPr>
            <a:r>
              <a:rPr i="1" lang="pt-BR" sz="2700">
                <a:latin typeface="Roboto"/>
                <a:ea typeface="Roboto"/>
                <a:cs typeface="Roboto"/>
                <a:sym typeface="Roboto"/>
              </a:rPr>
              <a:t>What the hell is stateful serverless</a:t>
            </a:r>
            <a:r>
              <a:rPr i="1" lang="pt-BR" sz="2700">
                <a:latin typeface="Roboto"/>
                <a:ea typeface="Roboto"/>
                <a:cs typeface="Roboto"/>
                <a:sym typeface="Roboto"/>
              </a:rPr>
              <a:t>?</a:t>
            </a:r>
            <a:endParaRPr i="1" sz="2700">
              <a:latin typeface="Roboto"/>
              <a:ea typeface="Roboto"/>
              <a:cs typeface="Roboto"/>
              <a:sym typeface="Roboto"/>
            </a:endParaRPr>
          </a:p>
        </p:txBody>
      </p:sp>
      <p:sp>
        <p:nvSpPr>
          <p:cNvPr id="240" name="Google Shape;240;p34"/>
          <p:cNvSpPr txBox="1"/>
          <p:nvPr/>
        </p:nvSpPr>
        <p:spPr>
          <a:xfrm>
            <a:off x="6614015" y="111307"/>
            <a:ext cx="2018400" cy="241500"/>
          </a:xfrm>
          <a:prstGeom prst="rect">
            <a:avLst/>
          </a:prstGeom>
          <a:noFill/>
          <a:ln>
            <a:noFill/>
          </a:ln>
        </p:spPr>
        <p:txBody>
          <a:bodyPr anchorCtr="0" anchor="ctr" bIns="34275" lIns="68575" spcFirstLastPara="1" rIns="68575" wrap="square" tIns="34275">
            <a:normAutofit fontScale="70000" lnSpcReduction="20000"/>
          </a:bodyPr>
          <a:lstStyle/>
          <a:p>
            <a:pPr indent="0" lvl="0" marL="0" rtl="0" algn="r">
              <a:lnSpc>
                <a:spcPct val="90000"/>
              </a:lnSpc>
              <a:spcBef>
                <a:spcPts val="0"/>
              </a:spcBef>
              <a:spcAft>
                <a:spcPts val="0"/>
              </a:spcAft>
              <a:buClr>
                <a:schemeClr val="dk1"/>
              </a:buClr>
              <a:buSzPct val="100000"/>
              <a:buFont typeface="Roboto"/>
              <a:buNone/>
            </a:pPr>
            <a:r>
              <a:rPr lang="pt-BR" sz="1100">
                <a:solidFill>
                  <a:schemeClr val="dk1"/>
                </a:solidFill>
                <a:latin typeface="Roboto"/>
                <a:ea typeface="Roboto"/>
                <a:cs typeface="Roboto"/>
                <a:sym typeface="Roboto"/>
              </a:rPr>
              <a:t>eigr.io – Spawn Cloud Native Service Mesh</a:t>
            </a:r>
            <a:endParaRPr b="1" sz="1100">
              <a:solidFill>
                <a:schemeClr val="dk1"/>
              </a:solidFill>
              <a:latin typeface="Roboto"/>
              <a:ea typeface="Roboto"/>
              <a:cs typeface="Roboto"/>
              <a:sym typeface="Roboto"/>
            </a:endParaRPr>
          </a:p>
          <a:p>
            <a:pPr indent="0" lvl="0" marL="0" marR="0" rtl="0" algn="r">
              <a:lnSpc>
                <a:spcPct val="90000"/>
              </a:lnSpc>
              <a:spcBef>
                <a:spcPts val="0"/>
              </a:spcBef>
              <a:spcAft>
                <a:spcPts val="0"/>
              </a:spcAft>
              <a:buClr>
                <a:schemeClr val="dk1"/>
              </a:buClr>
              <a:buSzPct val="100000"/>
              <a:buFont typeface="Roboto"/>
              <a:buNone/>
            </a:pPr>
            <a:r>
              <a:t/>
            </a:r>
            <a:endParaRPr sz="1100">
              <a:solidFill>
                <a:schemeClr val="dk1"/>
              </a:solidFill>
              <a:latin typeface="Roboto"/>
              <a:ea typeface="Roboto"/>
              <a:cs typeface="Roboto"/>
              <a:sym typeface="Roboto"/>
            </a:endParaRPr>
          </a:p>
        </p:txBody>
      </p:sp>
      <p:sp>
        <p:nvSpPr>
          <p:cNvPr id="241" name="Google Shape;241;p34"/>
          <p:cNvSpPr txBox="1"/>
          <p:nvPr/>
        </p:nvSpPr>
        <p:spPr>
          <a:xfrm>
            <a:off x="5108921" y="4759545"/>
            <a:ext cx="2748600" cy="408000"/>
          </a:xfrm>
          <a:prstGeom prst="rect">
            <a:avLst/>
          </a:prstGeom>
          <a:noFill/>
          <a:ln>
            <a:noFill/>
          </a:ln>
        </p:spPr>
        <p:txBody>
          <a:bodyPr anchorCtr="0" anchor="t" bIns="34275" lIns="68575" spcFirstLastPara="1" rIns="68575" wrap="square" tIns="34275">
            <a:spAutoFit/>
          </a:bodyPr>
          <a:lstStyle/>
          <a:p>
            <a:pPr indent="0" lvl="0" marL="0" rtl="0" algn="just">
              <a:spcBef>
                <a:spcPts val="0"/>
              </a:spcBef>
              <a:spcAft>
                <a:spcPts val="0"/>
              </a:spcAft>
              <a:buClr>
                <a:schemeClr val="dk1"/>
              </a:buClr>
              <a:buFont typeface="Arial"/>
              <a:buNone/>
            </a:pPr>
            <a:r>
              <a:rPr lang="pt-BR" sz="1100">
                <a:solidFill>
                  <a:schemeClr val="lt1"/>
                </a:solidFill>
                <a:latin typeface="Roboto"/>
                <a:ea typeface="Roboto"/>
                <a:cs typeface="Roboto"/>
                <a:sym typeface="Roboto"/>
              </a:rPr>
              <a:t>Elug SP - Meetup 2023</a:t>
            </a:r>
            <a:endParaRPr sz="1100">
              <a:solidFill>
                <a:schemeClr val="lt1"/>
              </a:solidFill>
              <a:latin typeface="Roboto"/>
              <a:ea typeface="Roboto"/>
              <a:cs typeface="Roboto"/>
              <a:sym typeface="Roboto"/>
            </a:endParaRPr>
          </a:p>
          <a:p>
            <a:pPr indent="0" lvl="0" marL="0" marR="0" rtl="0" algn="just">
              <a:spcBef>
                <a:spcPts val="0"/>
              </a:spcBef>
              <a:spcAft>
                <a:spcPts val="0"/>
              </a:spcAft>
              <a:buNone/>
            </a:pPr>
            <a:r>
              <a:t/>
            </a:r>
            <a:endParaRPr sz="1100">
              <a:solidFill>
                <a:schemeClr val="lt1"/>
              </a:solidFill>
              <a:latin typeface="Roboto"/>
              <a:ea typeface="Roboto"/>
              <a:cs typeface="Roboto"/>
              <a:sym typeface="Roboto"/>
            </a:endParaRPr>
          </a:p>
        </p:txBody>
      </p:sp>
      <p:pic>
        <p:nvPicPr>
          <p:cNvPr descr="Diagram, schematic&#10;&#10;Description automatically generated" id="242" name="Google Shape;242;p34"/>
          <p:cNvPicPr preferRelativeResize="0"/>
          <p:nvPr/>
        </p:nvPicPr>
        <p:blipFill rotWithShape="1">
          <a:blip r:embed="rId4">
            <a:alphaModFix/>
          </a:blip>
          <a:srcRect b="0" l="0" r="0" t="0"/>
          <a:stretch/>
        </p:blipFill>
        <p:spPr>
          <a:xfrm>
            <a:off x="791100" y="1332900"/>
            <a:ext cx="5242199" cy="30627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6" name="Shape 246"/>
        <p:cNvGrpSpPr/>
        <p:nvPr/>
      </p:nvGrpSpPr>
      <p:grpSpPr>
        <a:xfrm>
          <a:off x="0" y="0"/>
          <a:ext cx="0" cy="0"/>
          <a:chOff x="0" y="0"/>
          <a:chExt cx="0" cy="0"/>
        </a:xfrm>
      </p:grpSpPr>
      <p:sp>
        <p:nvSpPr>
          <p:cNvPr id="247" name="Google Shape;247;p35"/>
          <p:cNvSpPr txBox="1"/>
          <p:nvPr/>
        </p:nvSpPr>
        <p:spPr>
          <a:xfrm>
            <a:off x="6733394" y="111307"/>
            <a:ext cx="1899067" cy="241443"/>
          </a:xfrm>
          <a:prstGeom prst="rect">
            <a:avLst/>
          </a:prstGeom>
          <a:noFill/>
          <a:ln>
            <a:noFill/>
          </a:ln>
        </p:spPr>
        <p:txBody>
          <a:bodyPr anchorCtr="0" anchor="ctr" bIns="34275" lIns="68575" spcFirstLastPara="1" rIns="68575" wrap="square" tIns="34275">
            <a:normAutofit/>
          </a:bodyPr>
          <a:lstStyle/>
          <a:p>
            <a:pPr indent="0" lvl="0" marL="0" marR="0" rtl="0" algn="r">
              <a:lnSpc>
                <a:spcPct val="90000"/>
              </a:lnSpc>
              <a:spcBef>
                <a:spcPts val="0"/>
              </a:spcBef>
              <a:spcAft>
                <a:spcPts val="0"/>
              </a:spcAft>
              <a:buClr>
                <a:schemeClr val="dk1"/>
              </a:buClr>
              <a:buSzPts val="1100"/>
              <a:buFont typeface="Calibri"/>
              <a:buNone/>
            </a:pPr>
            <a:r>
              <a:t/>
            </a:r>
            <a:endParaRPr b="1" i="0" sz="1100" u="none" cap="none" strike="noStrike">
              <a:solidFill>
                <a:schemeClr val="dk1"/>
              </a:solidFill>
              <a:latin typeface="Roboto"/>
              <a:ea typeface="Roboto"/>
              <a:cs typeface="Roboto"/>
              <a:sym typeface="Roboto"/>
            </a:endParaRPr>
          </a:p>
        </p:txBody>
      </p:sp>
      <p:sp>
        <p:nvSpPr>
          <p:cNvPr id="248" name="Google Shape;248;p35"/>
          <p:cNvSpPr txBox="1"/>
          <p:nvPr/>
        </p:nvSpPr>
        <p:spPr>
          <a:xfrm>
            <a:off x="5108921" y="4759545"/>
            <a:ext cx="2748600" cy="408000"/>
          </a:xfrm>
          <a:prstGeom prst="rect">
            <a:avLst/>
          </a:prstGeom>
          <a:noFill/>
          <a:ln>
            <a:noFill/>
          </a:ln>
        </p:spPr>
        <p:txBody>
          <a:bodyPr anchorCtr="0" anchor="t" bIns="34275" lIns="68575" spcFirstLastPara="1" rIns="68575" wrap="square" tIns="34275">
            <a:spAutoFit/>
          </a:bodyPr>
          <a:lstStyle/>
          <a:p>
            <a:pPr indent="0" lvl="0" marL="0" rtl="0" algn="just">
              <a:spcBef>
                <a:spcPts val="0"/>
              </a:spcBef>
              <a:spcAft>
                <a:spcPts val="0"/>
              </a:spcAft>
              <a:buClr>
                <a:schemeClr val="dk1"/>
              </a:buClr>
              <a:buFont typeface="Arial"/>
              <a:buNone/>
            </a:pPr>
            <a:r>
              <a:rPr lang="pt-BR" sz="1100">
                <a:solidFill>
                  <a:schemeClr val="lt1"/>
                </a:solidFill>
                <a:latin typeface="Roboto"/>
                <a:ea typeface="Roboto"/>
                <a:cs typeface="Roboto"/>
                <a:sym typeface="Roboto"/>
              </a:rPr>
              <a:t>Elug SP - Meetup 2023</a:t>
            </a:r>
            <a:endParaRPr sz="1100">
              <a:solidFill>
                <a:schemeClr val="lt1"/>
              </a:solidFill>
              <a:latin typeface="Roboto"/>
              <a:ea typeface="Roboto"/>
              <a:cs typeface="Roboto"/>
              <a:sym typeface="Roboto"/>
            </a:endParaRPr>
          </a:p>
          <a:p>
            <a:pPr indent="0" lvl="0" marL="0" marR="0" rtl="0" algn="just">
              <a:spcBef>
                <a:spcPts val="0"/>
              </a:spcBef>
              <a:spcAft>
                <a:spcPts val="0"/>
              </a:spcAft>
              <a:buNone/>
            </a:pPr>
            <a:r>
              <a:t/>
            </a:r>
            <a:endParaRPr sz="1100">
              <a:solidFill>
                <a:schemeClr val="lt1"/>
              </a:solidFill>
              <a:latin typeface="Roboto"/>
              <a:ea typeface="Roboto"/>
              <a:cs typeface="Roboto"/>
              <a:sym typeface="Roboto"/>
            </a:endParaRPr>
          </a:p>
        </p:txBody>
      </p:sp>
      <p:sp>
        <p:nvSpPr>
          <p:cNvPr id="249" name="Google Shape;249;p35"/>
          <p:cNvSpPr txBox="1"/>
          <p:nvPr>
            <p:ph type="title"/>
          </p:nvPr>
        </p:nvSpPr>
        <p:spPr>
          <a:xfrm>
            <a:off x="628650" y="338712"/>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700"/>
              <a:buFont typeface="Roboto"/>
              <a:buNone/>
            </a:pPr>
            <a:r>
              <a:rPr lang="pt-BR" sz="2700">
                <a:latin typeface="Roboto"/>
                <a:ea typeface="Roboto"/>
                <a:cs typeface="Roboto"/>
                <a:sym typeface="Roboto"/>
              </a:rPr>
              <a:t>Spawn </a:t>
            </a:r>
            <a:r>
              <a:rPr lang="pt-BR" sz="2700">
                <a:latin typeface="Roboto"/>
                <a:ea typeface="Roboto"/>
                <a:cs typeface="Roboto"/>
                <a:sym typeface="Roboto"/>
              </a:rPr>
              <a:t>Highlights</a:t>
            </a:r>
            <a:endParaRPr/>
          </a:p>
        </p:txBody>
      </p:sp>
      <p:sp>
        <p:nvSpPr>
          <p:cNvPr id="250" name="Google Shape;250;p35"/>
          <p:cNvSpPr txBox="1"/>
          <p:nvPr/>
        </p:nvSpPr>
        <p:spPr>
          <a:xfrm>
            <a:off x="628650" y="1379407"/>
            <a:ext cx="3872270" cy="3033347"/>
          </a:xfrm>
          <a:prstGeom prst="rect">
            <a:avLst/>
          </a:prstGeom>
          <a:noFill/>
          <a:ln>
            <a:noFill/>
          </a:ln>
        </p:spPr>
        <p:txBody>
          <a:bodyPr anchorCtr="0" anchor="t" bIns="34275" lIns="68575" spcFirstLastPara="1" rIns="68575" wrap="square" tIns="34275">
            <a:normAutofit lnSpcReduction="20000"/>
          </a:bodyPr>
          <a:lstStyle/>
          <a:p>
            <a:pPr indent="-177800" lvl="0" marL="177800" marR="0" rtl="0" algn="l">
              <a:lnSpc>
                <a:spcPct val="90000"/>
              </a:lnSpc>
              <a:spcBef>
                <a:spcPts val="0"/>
              </a:spcBef>
              <a:spcAft>
                <a:spcPts val="0"/>
              </a:spcAft>
              <a:buClr>
                <a:schemeClr val="dk1"/>
              </a:buClr>
              <a:buSzPts val="1800"/>
              <a:buFont typeface="Arial"/>
              <a:buChar char="•"/>
            </a:pPr>
            <a:r>
              <a:rPr b="0" i="0" lang="pt-BR" sz="1800" u="none" cap="none" strike="noStrike">
                <a:solidFill>
                  <a:schemeClr val="dk1"/>
                </a:solidFill>
                <a:latin typeface="Roboto"/>
                <a:ea typeface="Roboto"/>
                <a:cs typeface="Roboto"/>
                <a:sym typeface="Roboto"/>
              </a:rPr>
              <a:t>A </a:t>
            </a:r>
            <a:r>
              <a:rPr lang="pt-BR" sz="1800">
                <a:solidFill>
                  <a:schemeClr val="dk1"/>
                </a:solidFill>
                <a:latin typeface="Roboto"/>
                <a:ea typeface="Roboto"/>
                <a:cs typeface="Roboto"/>
                <a:sym typeface="Roboto"/>
              </a:rPr>
              <a:t>k8s Operator &amp; </a:t>
            </a:r>
            <a:r>
              <a:rPr b="0" i="0" lang="pt-BR" sz="1800" u="none" cap="none" strike="noStrike">
                <a:solidFill>
                  <a:schemeClr val="dk1"/>
                </a:solidFill>
                <a:latin typeface="Roboto"/>
                <a:ea typeface="Roboto"/>
                <a:cs typeface="Roboto"/>
                <a:sym typeface="Roboto"/>
              </a:rPr>
              <a:t>Service Proxy</a:t>
            </a:r>
            <a:endParaRPr sz="1800">
              <a:solidFill>
                <a:schemeClr val="dk1"/>
              </a:solidFill>
              <a:latin typeface="Roboto"/>
              <a:ea typeface="Roboto"/>
              <a:cs typeface="Roboto"/>
              <a:sym typeface="Roboto"/>
            </a:endParaRPr>
          </a:p>
          <a:p>
            <a:pPr indent="-171450" lvl="1" marL="520700" marR="0" rtl="0" algn="l">
              <a:lnSpc>
                <a:spcPct val="90000"/>
              </a:lnSpc>
              <a:spcBef>
                <a:spcPts val="400"/>
              </a:spcBef>
              <a:spcAft>
                <a:spcPts val="0"/>
              </a:spcAft>
              <a:buClr>
                <a:schemeClr val="dk1"/>
              </a:buClr>
              <a:buSzPts val="1500"/>
              <a:buFont typeface="Arial"/>
              <a:buChar char="•"/>
            </a:pPr>
            <a:r>
              <a:rPr lang="pt-BR" sz="1500">
                <a:solidFill>
                  <a:schemeClr val="dk1"/>
                </a:solidFill>
                <a:latin typeface="Roboto"/>
                <a:ea typeface="Roboto"/>
                <a:cs typeface="Roboto"/>
                <a:sym typeface="Roboto"/>
              </a:rPr>
              <a:t>State management</a:t>
            </a:r>
            <a:endParaRPr sz="1500">
              <a:solidFill>
                <a:schemeClr val="dk1"/>
              </a:solidFill>
              <a:latin typeface="Roboto"/>
              <a:ea typeface="Roboto"/>
              <a:cs typeface="Roboto"/>
              <a:sym typeface="Roboto"/>
            </a:endParaRPr>
          </a:p>
          <a:p>
            <a:pPr indent="-171450" lvl="1" marL="520700" marR="0" rtl="0" algn="l">
              <a:lnSpc>
                <a:spcPct val="90000"/>
              </a:lnSpc>
              <a:spcBef>
                <a:spcPts val="400"/>
              </a:spcBef>
              <a:spcAft>
                <a:spcPts val="0"/>
              </a:spcAft>
              <a:buClr>
                <a:schemeClr val="dk1"/>
              </a:buClr>
              <a:buSzPts val="1500"/>
              <a:buFont typeface="Roboto"/>
              <a:buChar char="•"/>
            </a:pPr>
            <a:r>
              <a:rPr lang="pt-BR" sz="1500">
                <a:solidFill>
                  <a:schemeClr val="dk1"/>
                </a:solidFill>
                <a:latin typeface="Roboto"/>
                <a:ea typeface="Roboto"/>
                <a:cs typeface="Roboto"/>
                <a:sym typeface="Roboto"/>
              </a:rPr>
              <a:t>Workflows</a:t>
            </a:r>
            <a:endParaRPr sz="1500">
              <a:solidFill>
                <a:schemeClr val="dk1"/>
              </a:solidFill>
              <a:latin typeface="Roboto"/>
              <a:ea typeface="Roboto"/>
              <a:cs typeface="Roboto"/>
              <a:sym typeface="Roboto"/>
            </a:endParaRPr>
          </a:p>
          <a:p>
            <a:pPr indent="-171450" lvl="1" marL="520700" marR="0" rtl="0" algn="l">
              <a:lnSpc>
                <a:spcPct val="90000"/>
              </a:lnSpc>
              <a:spcBef>
                <a:spcPts val="400"/>
              </a:spcBef>
              <a:spcAft>
                <a:spcPts val="0"/>
              </a:spcAft>
              <a:buClr>
                <a:schemeClr val="dk1"/>
              </a:buClr>
              <a:buSzPts val="1500"/>
              <a:buFont typeface="Roboto"/>
              <a:buChar char="•"/>
            </a:pPr>
            <a:r>
              <a:rPr lang="pt-BR" sz="1500">
                <a:solidFill>
                  <a:schemeClr val="dk1"/>
                </a:solidFill>
                <a:latin typeface="Roboto"/>
                <a:ea typeface="Roboto"/>
                <a:cs typeface="Roboto"/>
                <a:sym typeface="Roboto"/>
              </a:rPr>
              <a:t>Activators </a:t>
            </a:r>
            <a:endParaRPr sz="1500">
              <a:solidFill>
                <a:schemeClr val="dk1"/>
              </a:solidFill>
              <a:latin typeface="Roboto"/>
              <a:ea typeface="Roboto"/>
              <a:cs typeface="Roboto"/>
              <a:sym typeface="Roboto"/>
            </a:endParaRPr>
          </a:p>
          <a:p>
            <a:pPr indent="-171450" lvl="1" marL="520700" marR="0" rtl="0" algn="l">
              <a:lnSpc>
                <a:spcPct val="90000"/>
              </a:lnSpc>
              <a:spcBef>
                <a:spcPts val="400"/>
              </a:spcBef>
              <a:spcAft>
                <a:spcPts val="0"/>
              </a:spcAft>
              <a:buClr>
                <a:schemeClr val="dk1"/>
              </a:buClr>
              <a:buSzPts val="1500"/>
              <a:buFont typeface="Roboto"/>
              <a:buChar char="•"/>
            </a:pPr>
            <a:r>
              <a:rPr lang="pt-BR" sz="1500">
                <a:solidFill>
                  <a:schemeClr val="dk1"/>
                </a:solidFill>
                <a:latin typeface="Roboto"/>
                <a:ea typeface="Roboto"/>
                <a:cs typeface="Roboto"/>
                <a:sym typeface="Roboto"/>
              </a:rPr>
              <a:t>Security</a:t>
            </a:r>
            <a:endParaRPr sz="1500">
              <a:solidFill>
                <a:schemeClr val="dk1"/>
              </a:solidFill>
              <a:latin typeface="Roboto"/>
              <a:ea typeface="Roboto"/>
              <a:cs typeface="Roboto"/>
              <a:sym typeface="Roboto"/>
            </a:endParaRPr>
          </a:p>
          <a:p>
            <a:pPr indent="-177800" lvl="0" marL="177800" marR="0" rtl="0" algn="l">
              <a:lnSpc>
                <a:spcPct val="90000"/>
              </a:lnSpc>
              <a:spcBef>
                <a:spcPts val="800"/>
              </a:spcBef>
              <a:spcAft>
                <a:spcPts val="0"/>
              </a:spcAft>
              <a:buClr>
                <a:schemeClr val="dk1"/>
              </a:buClr>
              <a:buSzPts val="1800"/>
              <a:buFont typeface="Arial"/>
              <a:buChar char="•"/>
            </a:pPr>
            <a:r>
              <a:rPr b="0" i="0" lang="pt-BR" sz="1800" u="none" cap="none" strike="noStrike">
                <a:solidFill>
                  <a:schemeClr val="dk1"/>
                </a:solidFill>
                <a:latin typeface="Roboto"/>
                <a:ea typeface="Roboto"/>
                <a:cs typeface="Roboto"/>
                <a:sym typeface="Roboto"/>
              </a:rPr>
              <a:t>A Protocol</a:t>
            </a:r>
            <a:endParaRPr sz="1100"/>
          </a:p>
          <a:p>
            <a:pPr indent="-171450" lvl="1" marL="520700" marR="0" rtl="0" algn="l">
              <a:lnSpc>
                <a:spcPct val="90000"/>
              </a:lnSpc>
              <a:spcBef>
                <a:spcPts val="400"/>
              </a:spcBef>
              <a:spcAft>
                <a:spcPts val="0"/>
              </a:spcAft>
              <a:buClr>
                <a:schemeClr val="dk1"/>
              </a:buClr>
              <a:buSzPts val="1500"/>
              <a:buFont typeface="Arial"/>
              <a:buChar char="•"/>
            </a:pPr>
            <a:r>
              <a:rPr lang="pt-BR" sz="1500">
                <a:solidFill>
                  <a:schemeClr val="dk1"/>
                </a:solidFill>
                <a:latin typeface="Roboto"/>
                <a:ea typeface="Roboto"/>
                <a:cs typeface="Roboto"/>
                <a:sym typeface="Roboto"/>
              </a:rPr>
              <a:t>HTTP + protobuf</a:t>
            </a:r>
            <a:endParaRPr sz="1100"/>
          </a:p>
          <a:p>
            <a:pPr indent="-177800" lvl="0" marL="177800" marR="0" rtl="0" algn="l">
              <a:lnSpc>
                <a:spcPct val="90000"/>
              </a:lnSpc>
              <a:spcBef>
                <a:spcPts val="800"/>
              </a:spcBef>
              <a:spcAft>
                <a:spcPts val="0"/>
              </a:spcAft>
              <a:buClr>
                <a:schemeClr val="dk1"/>
              </a:buClr>
              <a:buSzPts val="1800"/>
              <a:buFont typeface="Arial"/>
              <a:buChar char="•"/>
            </a:pPr>
            <a:r>
              <a:rPr lang="pt-BR" sz="1800">
                <a:solidFill>
                  <a:schemeClr val="dk1"/>
                </a:solidFill>
                <a:latin typeface="Roboto"/>
                <a:ea typeface="Roboto"/>
                <a:cs typeface="Roboto"/>
                <a:sym typeface="Roboto"/>
              </a:rPr>
              <a:t>Declarative APIs + </a:t>
            </a:r>
            <a:r>
              <a:rPr b="0" i="0" lang="pt-BR" sz="1800" u="none" cap="none" strike="noStrike">
                <a:solidFill>
                  <a:schemeClr val="dk1"/>
                </a:solidFill>
                <a:latin typeface="Roboto"/>
                <a:ea typeface="Roboto"/>
                <a:cs typeface="Roboto"/>
                <a:sym typeface="Roboto"/>
              </a:rPr>
              <a:t>Polyglot Programming Model</a:t>
            </a:r>
            <a:endParaRPr sz="1100"/>
          </a:p>
          <a:p>
            <a:pPr indent="-171450" lvl="1" marL="520700" marR="0" rtl="0" algn="l">
              <a:lnSpc>
                <a:spcPct val="90000"/>
              </a:lnSpc>
              <a:spcBef>
                <a:spcPts val="400"/>
              </a:spcBef>
              <a:spcAft>
                <a:spcPts val="0"/>
              </a:spcAft>
              <a:buClr>
                <a:schemeClr val="dk1"/>
              </a:buClr>
              <a:buSzPts val="1500"/>
              <a:buFont typeface="Arial"/>
              <a:buChar char="•"/>
            </a:pPr>
            <a:r>
              <a:rPr b="0" i="0" lang="pt-BR" sz="1500" u="none" cap="none" strike="noStrike">
                <a:solidFill>
                  <a:schemeClr val="dk1"/>
                </a:solidFill>
                <a:latin typeface="Roboto"/>
                <a:ea typeface="Roboto"/>
                <a:cs typeface="Roboto"/>
                <a:sym typeface="Roboto"/>
              </a:rPr>
              <a:t>JavaScript, Python*, Java, </a:t>
            </a:r>
            <a:br>
              <a:rPr b="0" i="0" lang="pt-BR" sz="1500" u="none" cap="none" strike="noStrike">
                <a:solidFill>
                  <a:schemeClr val="dk1"/>
                </a:solidFill>
                <a:latin typeface="Roboto"/>
                <a:ea typeface="Roboto"/>
                <a:cs typeface="Roboto"/>
                <a:sym typeface="Roboto"/>
              </a:rPr>
            </a:br>
            <a:r>
              <a:rPr b="0" i="0" lang="pt-BR" sz="1500" u="none" cap="none" strike="noStrike">
                <a:solidFill>
                  <a:schemeClr val="dk1"/>
                </a:solidFill>
                <a:latin typeface="Roboto"/>
                <a:ea typeface="Roboto"/>
                <a:cs typeface="Roboto"/>
                <a:sym typeface="Roboto"/>
              </a:rPr>
              <a:t>Go*, </a:t>
            </a:r>
            <a:r>
              <a:rPr b="0" i="0" lang="pt-BR" sz="1500" u="none" cap="none" strike="noStrike">
                <a:solidFill>
                  <a:schemeClr val="dk1"/>
                </a:solidFill>
                <a:latin typeface="Roboto"/>
                <a:ea typeface="Roboto"/>
                <a:cs typeface="Roboto"/>
                <a:sym typeface="Roboto"/>
              </a:rPr>
              <a:t>C#*,</a:t>
            </a:r>
            <a:r>
              <a:rPr b="0" i="0" lang="pt-BR" sz="1500" u="none" cap="none" strike="noStrike">
                <a:solidFill>
                  <a:schemeClr val="dk1"/>
                </a:solidFill>
                <a:latin typeface="Roboto"/>
                <a:ea typeface="Roboto"/>
                <a:cs typeface="Roboto"/>
                <a:sym typeface="Roboto"/>
              </a:rPr>
              <a:t>Elixir, …</a:t>
            </a:r>
            <a:br>
              <a:rPr b="0" i="0" lang="pt-BR" sz="1500" u="none" cap="none" strike="noStrike">
                <a:solidFill>
                  <a:schemeClr val="dk1"/>
                </a:solidFill>
                <a:latin typeface="Roboto"/>
                <a:ea typeface="Roboto"/>
                <a:cs typeface="Roboto"/>
                <a:sym typeface="Roboto"/>
              </a:rPr>
            </a:br>
            <a:endParaRPr b="0" i="0" sz="1500" u="none" cap="none" strike="noStrike">
              <a:solidFill>
                <a:schemeClr val="dk1"/>
              </a:solidFill>
              <a:latin typeface="Roboto"/>
              <a:ea typeface="Roboto"/>
              <a:cs typeface="Roboto"/>
              <a:sym typeface="Roboto"/>
            </a:endParaRPr>
          </a:p>
          <a:p>
            <a:pPr indent="-177800" lvl="0" marL="177800" marR="0" rtl="0" algn="l">
              <a:lnSpc>
                <a:spcPct val="90000"/>
              </a:lnSpc>
              <a:spcBef>
                <a:spcPts val="800"/>
              </a:spcBef>
              <a:spcAft>
                <a:spcPts val="0"/>
              </a:spcAft>
              <a:buClr>
                <a:schemeClr val="dk1"/>
              </a:buClr>
              <a:buSzPts val="1800"/>
              <a:buFont typeface="Arial"/>
              <a:buChar char="•"/>
            </a:pPr>
            <a:r>
              <a:rPr b="0" i="0" lang="pt-BR" sz="1800" u="none" cap="none" strike="noStrike">
                <a:solidFill>
                  <a:schemeClr val="dk1"/>
                </a:solidFill>
                <a:latin typeface="Roboto"/>
                <a:ea typeface="Roboto"/>
                <a:cs typeface="Roboto"/>
                <a:sym typeface="Roboto"/>
              </a:rPr>
              <a:t>… and it runs on the BEAM :)</a:t>
            </a:r>
            <a:endParaRPr sz="1100"/>
          </a:p>
        </p:txBody>
      </p:sp>
      <p:sp>
        <p:nvSpPr>
          <p:cNvPr id="251" name="Google Shape;251;p35"/>
          <p:cNvSpPr txBox="1"/>
          <p:nvPr/>
        </p:nvSpPr>
        <p:spPr>
          <a:xfrm>
            <a:off x="6614015" y="111307"/>
            <a:ext cx="2018446" cy="241443"/>
          </a:xfrm>
          <a:prstGeom prst="rect">
            <a:avLst/>
          </a:prstGeom>
          <a:noFill/>
          <a:ln>
            <a:noFill/>
          </a:ln>
        </p:spPr>
        <p:txBody>
          <a:bodyPr anchorCtr="0" anchor="ctr" bIns="34275" lIns="68575" spcFirstLastPara="1" rIns="68575" wrap="square" tIns="34275">
            <a:normAutofit fontScale="70000" lnSpcReduction="20000"/>
          </a:bodyPr>
          <a:lstStyle/>
          <a:p>
            <a:pPr indent="0" lvl="0" marL="0" rtl="0" algn="r">
              <a:lnSpc>
                <a:spcPct val="90000"/>
              </a:lnSpc>
              <a:spcBef>
                <a:spcPts val="0"/>
              </a:spcBef>
              <a:spcAft>
                <a:spcPts val="0"/>
              </a:spcAft>
              <a:buClr>
                <a:schemeClr val="dk1"/>
              </a:buClr>
              <a:buSzPct val="100000"/>
              <a:buFont typeface="Roboto"/>
              <a:buNone/>
            </a:pPr>
            <a:r>
              <a:rPr lang="pt-BR" sz="1100">
                <a:solidFill>
                  <a:schemeClr val="dk1"/>
                </a:solidFill>
                <a:latin typeface="Roboto"/>
                <a:ea typeface="Roboto"/>
                <a:cs typeface="Roboto"/>
                <a:sym typeface="Roboto"/>
              </a:rPr>
              <a:t>eigr.io – Spawn Cloud Native Service Mesh</a:t>
            </a:r>
            <a:endParaRPr b="1" sz="1100">
              <a:solidFill>
                <a:schemeClr val="dk1"/>
              </a:solidFill>
              <a:latin typeface="Roboto"/>
              <a:ea typeface="Roboto"/>
              <a:cs typeface="Roboto"/>
              <a:sym typeface="Roboto"/>
            </a:endParaRPr>
          </a:p>
          <a:p>
            <a:pPr indent="0" lvl="0" marL="0" marR="0" rtl="0" algn="r">
              <a:lnSpc>
                <a:spcPct val="90000"/>
              </a:lnSpc>
              <a:spcBef>
                <a:spcPts val="0"/>
              </a:spcBef>
              <a:spcAft>
                <a:spcPts val="0"/>
              </a:spcAft>
              <a:buClr>
                <a:schemeClr val="dk1"/>
              </a:buClr>
              <a:buSzPct val="100000"/>
              <a:buFont typeface="Roboto"/>
              <a:buNone/>
            </a:pPr>
            <a:r>
              <a:t/>
            </a:r>
            <a:endParaRPr sz="1100">
              <a:solidFill>
                <a:schemeClr val="dk1"/>
              </a:solidFill>
              <a:latin typeface="Roboto"/>
              <a:ea typeface="Roboto"/>
              <a:cs typeface="Roboto"/>
              <a:sym typeface="Roboto"/>
            </a:endParaRPr>
          </a:p>
        </p:txBody>
      </p:sp>
      <p:pic>
        <p:nvPicPr>
          <p:cNvPr descr="Graphical user interface, website&#10;&#10;Description automatically generated" id="252" name="Google Shape;252;p35"/>
          <p:cNvPicPr preferRelativeResize="0"/>
          <p:nvPr>
            <p:ph idx="1" type="body"/>
          </p:nvPr>
        </p:nvPicPr>
        <p:blipFill rotWithShape="1">
          <a:blip r:embed="rId4">
            <a:alphaModFix/>
          </a:blip>
          <a:srcRect b="0" l="0" r="0" t="0"/>
          <a:stretch/>
        </p:blipFill>
        <p:spPr>
          <a:xfrm>
            <a:off x="4637745" y="835798"/>
            <a:ext cx="3872269" cy="3462345"/>
          </a:xfrm>
          <a:prstGeom prst="rect">
            <a:avLst/>
          </a:prstGeom>
          <a:noFill/>
          <a:ln>
            <a:noFill/>
          </a:ln>
        </p:spPr>
      </p:pic>
      <p:sp>
        <p:nvSpPr>
          <p:cNvPr id="253" name="Google Shape;253;p35"/>
          <p:cNvSpPr txBox="1"/>
          <p:nvPr/>
        </p:nvSpPr>
        <p:spPr>
          <a:xfrm>
            <a:off x="6133192" y="4249363"/>
            <a:ext cx="20184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000" u="sng">
                <a:solidFill>
                  <a:schemeClr val="hlink"/>
                </a:solidFill>
                <a:latin typeface="Calibri"/>
                <a:ea typeface="Calibri"/>
                <a:cs typeface="Calibri"/>
                <a:sym typeface="Calibri"/>
                <a:hlinkClick r:id="rId5"/>
              </a:rPr>
              <a:t>https://eigr.io</a:t>
            </a:r>
            <a:endParaRPr sz="100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7" name="Shape 257"/>
        <p:cNvGrpSpPr/>
        <p:nvPr/>
      </p:nvGrpSpPr>
      <p:grpSpPr>
        <a:xfrm>
          <a:off x="0" y="0"/>
          <a:ext cx="0" cy="0"/>
          <a:chOff x="0" y="0"/>
          <a:chExt cx="0" cy="0"/>
        </a:xfrm>
      </p:grpSpPr>
      <p:sp>
        <p:nvSpPr>
          <p:cNvPr id="258" name="Google Shape;258;p36"/>
          <p:cNvSpPr txBox="1"/>
          <p:nvPr/>
        </p:nvSpPr>
        <p:spPr>
          <a:xfrm>
            <a:off x="6733394" y="111307"/>
            <a:ext cx="1899000" cy="241500"/>
          </a:xfrm>
          <a:prstGeom prst="rect">
            <a:avLst/>
          </a:prstGeom>
          <a:noFill/>
          <a:ln>
            <a:noFill/>
          </a:ln>
        </p:spPr>
        <p:txBody>
          <a:bodyPr anchorCtr="0" anchor="ctr" bIns="34275" lIns="68575" spcFirstLastPara="1" rIns="68575" wrap="square" tIns="34275">
            <a:normAutofit/>
          </a:bodyPr>
          <a:lstStyle/>
          <a:p>
            <a:pPr indent="0" lvl="0" marL="0" marR="0" rtl="0" algn="r">
              <a:lnSpc>
                <a:spcPct val="90000"/>
              </a:lnSpc>
              <a:spcBef>
                <a:spcPts val="0"/>
              </a:spcBef>
              <a:spcAft>
                <a:spcPts val="0"/>
              </a:spcAft>
              <a:buClr>
                <a:schemeClr val="dk1"/>
              </a:buClr>
              <a:buSzPts val="1100"/>
              <a:buFont typeface="Calibri"/>
              <a:buNone/>
            </a:pPr>
            <a:r>
              <a:t/>
            </a:r>
            <a:endParaRPr b="1" i="0" sz="1100" u="none" cap="none" strike="noStrike">
              <a:solidFill>
                <a:schemeClr val="dk1"/>
              </a:solidFill>
              <a:latin typeface="Roboto"/>
              <a:ea typeface="Roboto"/>
              <a:cs typeface="Roboto"/>
              <a:sym typeface="Roboto"/>
            </a:endParaRPr>
          </a:p>
        </p:txBody>
      </p:sp>
      <p:sp>
        <p:nvSpPr>
          <p:cNvPr id="259" name="Google Shape;259;p36"/>
          <p:cNvSpPr txBox="1"/>
          <p:nvPr/>
        </p:nvSpPr>
        <p:spPr>
          <a:xfrm>
            <a:off x="6413942" y="4759545"/>
            <a:ext cx="138600" cy="2385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t/>
            </a:r>
            <a:endParaRPr b="0" i="0" sz="1100" u="none" cap="none" strike="noStrike">
              <a:solidFill>
                <a:schemeClr val="lt1"/>
              </a:solidFill>
              <a:latin typeface="Roboto"/>
              <a:ea typeface="Roboto"/>
              <a:cs typeface="Roboto"/>
              <a:sym typeface="Roboto"/>
            </a:endParaRPr>
          </a:p>
        </p:txBody>
      </p:sp>
      <p:sp>
        <p:nvSpPr>
          <p:cNvPr id="260" name="Google Shape;260;p36"/>
          <p:cNvSpPr txBox="1"/>
          <p:nvPr>
            <p:ph type="title"/>
          </p:nvPr>
        </p:nvSpPr>
        <p:spPr>
          <a:xfrm>
            <a:off x="628650" y="1960525"/>
            <a:ext cx="49122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700"/>
              <a:buFont typeface="Roboto"/>
              <a:buNone/>
            </a:pPr>
            <a:r>
              <a:rPr lang="pt-BR" sz="2700">
                <a:latin typeface="Roboto"/>
                <a:ea typeface="Roboto"/>
                <a:cs typeface="Roboto"/>
                <a:sym typeface="Roboto"/>
              </a:rPr>
              <a:t>The problem of complexity</a:t>
            </a:r>
            <a:endParaRPr i="1" sz="2700">
              <a:latin typeface="Roboto"/>
              <a:ea typeface="Roboto"/>
              <a:cs typeface="Roboto"/>
              <a:sym typeface="Roboto"/>
            </a:endParaRPr>
          </a:p>
        </p:txBody>
      </p:sp>
      <p:sp>
        <p:nvSpPr>
          <p:cNvPr id="261" name="Google Shape;261;p36"/>
          <p:cNvSpPr txBox="1"/>
          <p:nvPr/>
        </p:nvSpPr>
        <p:spPr>
          <a:xfrm>
            <a:off x="6614015" y="111307"/>
            <a:ext cx="2018400" cy="241500"/>
          </a:xfrm>
          <a:prstGeom prst="rect">
            <a:avLst/>
          </a:prstGeom>
          <a:noFill/>
          <a:ln>
            <a:noFill/>
          </a:ln>
        </p:spPr>
        <p:txBody>
          <a:bodyPr anchorCtr="0" anchor="ctr" bIns="34275" lIns="68575" spcFirstLastPara="1" rIns="68575" wrap="square" tIns="34275">
            <a:normAutofit fontScale="70000" lnSpcReduction="20000"/>
          </a:bodyPr>
          <a:lstStyle/>
          <a:p>
            <a:pPr indent="0" lvl="0" marL="0" rtl="0" algn="r">
              <a:lnSpc>
                <a:spcPct val="90000"/>
              </a:lnSpc>
              <a:spcBef>
                <a:spcPts val="0"/>
              </a:spcBef>
              <a:spcAft>
                <a:spcPts val="0"/>
              </a:spcAft>
              <a:buClr>
                <a:schemeClr val="dk1"/>
              </a:buClr>
              <a:buSzPct val="100000"/>
              <a:buFont typeface="Roboto"/>
              <a:buNone/>
            </a:pPr>
            <a:r>
              <a:rPr lang="pt-BR" sz="1100">
                <a:solidFill>
                  <a:schemeClr val="dk1"/>
                </a:solidFill>
                <a:latin typeface="Roboto"/>
                <a:ea typeface="Roboto"/>
                <a:cs typeface="Roboto"/>
                <a:sym typeface="Roboto"/>
              </a:rPr>
              <a:t>eigr.io – Spawn Cloud Native Service Mesh</a:t>
            </a:r>
            <a:endParaRPr b="1" sz="1100">
              <a:solidFill>
                <a:schemeClr val="dk1"/>
              </a:solidFill>
              <a:latin typeface="Roboto"/>
              <a:ea typeface="Roboto"/>
              <a:cs typeface="Roboto"/>
              <a:sym typeface="Roboto"/>
            </a:endParaRPr>
          </a:p>
          <a:p>
            <a:pPr indent="0" lvl="0" marL="0" marR="0" rtl="0" algn="r">
              <a:lnSpc>
                <a:spcPct val="90000"/>
              </a:lnSpc>
              <a:spcBef>
                <a:spcPts val="0"/>
              </a:spcBef>
              <a:spcAft>
                <a:spcPts val="0"/>
              </a:spcAft>
              <a:buClr>
                <a:schemeClr val="dk1"/>
              </a:buClr>
              <a:buSzPct val="100000"/>
              <a:buFont typeface="Roboto"/>
              <a:buNone/>
            </a:pPr>
            <a:r>
              <a:t/>
            </a:r>
            <a:endParaRPr sz="1100">
              <a:solidFill>
                <a:schemeClr val="dk1"/>
              </a:solidFill>
              <a:latin typeface="Roboto"/>
              <a:ea typeface="Roboto"/>
              <a:cs typeface="Roboto"/>
              <a:sym typeface="Roboto"/>
            </a:endParaRPr>
          </a:p>
        </p:txBody>
      </p:sp>
      <p:sp>
        <p:nvSpPr>
          <p:cNvPr id="262" name="Google Shape;262;p36"/>
          <p:cNvSpPr txBox="1"/>
          <p:nvPr/>
        </p:nvSpPr>
        <p:spPr>
          <a:xfrm>
            <a:off x="5108921" y="4759545"/>
            <a:ext cx="2748600" cy="408000"/>
          </a:xfrm>
          <a:prstGeom prst="rect">
            <a:avLst/>
          </a:prstGeom>
          <a:noFill/>
          <a:ln>
            <a:noFill/>
          </a:ln>
        </p:spPr>
        <p:txBody>
          <a:bodyPr anchorCtr="0" anchor="t" bIns="34275" lIns="68575" spcFirstLastPara="1" rIns="68575" wrap="square" tIns="34275">
            <a:spAutoFit/>
          </a:bodyPr>
          <a:lstStyle/>
          <a:p>
            <a:pPr indent="0" lvl="0" marL="0" rtl="0" algn="just">
              <a:spcBef>
                <a:spcPts val="0"/>
              </a:spcBef>
              <a:spcAft>
                <a:spcPts val="0"/>
              </a:spcAft>
              <a:buClr>
                <a:schemeClr val="dk1"/>
              </a:buClr>
              <a:buFont typeface="Arial"/>
              <a:buNone/>
            </a:pPr>
            <a:r>
              <a:rPr lang="pt-BR" sz="1100">
                <a:solidFill>
                  <a:schemeClr val="lt1"/>
                </a:solidFill>
                <a:latin typeface="Roboto"/>
                <a:ea typeface="Roboto"/>
                <a:cs typeface="Roboto"/>
                <a:sym typeface="Roboto"/>
              </a:rPr>
              <a:t>Elug SP - Meetup 2023</a:t>
            </a:r>
            <a:endParaRPr sz="1100">
              <a:solidFill>
                <a:schemeClr val="lt1"/>
              </a:solidFill>
              <a:latin typeface="Roboto"/>
              <a:ea typeface="Roboto"/>
              <a:cs typeface="Roboto"/>
              <a:sym typeface="Roboto"/>
            </a:endParaRPr>
          </a:p>
          <a:p>
            <a:pPr indent="0" lvl="0" marL="0" marR="0" rtl="0" algn="just">
              <a:spcBef>
                <a:spcPts val="0"/>
              </a:spcBef>
              <a:spcAft>
                <a:spcPts val="0"/>
              </a:spcAft>
              <a:buNone/>
            </a:pPr>
            <a:r>
              <a:t/>
            </a:r>
            <a:endParaRPr sz="1100">
              <a:solidFill>
                <a:schemeClr val="lt1"/>
              </a:solidFill>
              <a:latin typeface="Roboto"/>
              <a:ea typeface="Roboto"/>
              <a:cs typeface="Roboto"/>
              <a:sym typeface="Roboto"/>
            </a:endParaRPr>
          </a:p>
        </p:txBody>
      </p:sp>
      <p:pic>
        <p:nvPicPr>
          <p:cNvPr id="263" name="Google Shape;263;p36"/>
          <p:cNvPicPr preferRelativeResize="0"/>
          <p:nvPr/>
        </p:nvPicPr>
        <p:blipFill>
          <a:blip r:embed="rId4">
            <a:alphaModFix/>
          </a:blip>
          <a:stretch>
            <a:fillRect/>
          </a:stretch>
        </p:blipFill>
        <p:spPr>
          <a:xfrm>
            <a:off x="5540850" y="704725"/>
            <a:ext cx="3505800" cy="3505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7" name="Shape 267"/>
        <p:cNvGrpSpPr/>
        <p:nvPr/>
      </p:nvGrpSpPr>
      <p:grpSpPr>
        <a:xfrm>
          <a:off x="0" y="0"/>
          <a:ext cx="0" cy="0"/>
          <a:chOff x="0" y="0"/>
          <a:chExt cx="0" cy="0"/>
        </a:xfrm>
      </p:grpSpPr>
      <p:sp>
        <p:nvSpPr>
          <p:cNvPr id="268" name="Google Shape;268;p37"/>
          <p:cNvSpPr txBox="1"/>
          <p:nvPr>
            <p:ph idx="1" type="body"/>
          </p:nvPr>
        </p:nvSpPr>
        <p:spPr>
          <a:xfrm>
            <a:off x="27900" y="1393900"/>
            <a:ext cx="5700900" cy="3101400"/>
          </a:xfrm>
          <a:prstGeom prst="rect">
            <a:avLst/>
          </a:prstGeom>
          <a:noFill/>
          <a:ln>
            <a:noFill/>
          </a:ln>
        </p:spPr>
        <p:txBody>
          <a:bodyPr anchorCtr="0" anchor="t" bIns="34275" lIns="68575" spcFirstLastPara="1" rIns="68575" wrap="square" tIns="34275">
            <a:normAutofit/>
          </a:bodyPr>
          <a:lstStyle/>
          <a:p>
            <a:pPr indent="0" lvl="0" marL="139700" rtl="0" algn="l">
              <a:lnSpc>
                <a:spcPct val="90000"/>
              </a:lnSpc>
              <a:spcBef>
                <a:spcPts val="800"/>
              </a:spcBef>
              <a:spcAft>
                <a:spcPts val="0"/>
              </a:spcAft>
              <a:buClr>
                <a:schemeClr val="dk1"/>
              </a:buClr>
              <a:buSzPts val="2100"/>
              <a:buNone/>
            </a:pPr>
            <a:r>
              <a:rPr lang="pt-BR">
                <a:latin typeface="Roboto"/>
                <a:ea typeface="Roboto"/>
                <a:cs typeface="Roboto"/>
                <a:sym typeface="Roboto"/>
              </a:rPr>
              <a:t>“</a:t>
            </a:r>
            <a:r>
              <a:rPr lang="pt-BR" sz="1276">
                <a:latin typeface="Roboto"/>
                <a:ea typeface="Roboto"/>
                <a:cs typeface="Roboto"/>
                <a:sym typeface="Roboto"/>
              </a:rPr>
              <a:t>The Implications of a Complexity Perspective for Software Engineering Practice and Research Large software companies that enjoyed success in the past find themselves in increasing difficulties in today’s turbulent business environments. Various issues they need to tackle include </a:t>
            </a:r>
            <a:r>
              <a:rPr b="1" lang="pt-BR" sz="1276">
                <a:latin typeface="Roboto"/>
                <a:ea typeface="Roboto"/>
                <a:cs typeface="Roboto"/>
                <a:sym typeface="Roboto"/>
              </a:rPr>
              <a:t>delays</a:t>
            </a:r>
            <a:r>
              <a:rPr lang="pt-BR" sz="1276">
                <a:latin typeface="Roboto"/>
                <a:ea typeface="Roboto"/>
                <a:cs typeface="Roboto"/>
                <a:sym typeface="Roboto"/>
              </a:rPr>
              <a:t> in releasing, </a:t>
            </a:r>
            <a:r>
              <a:rPr b="1" lang="pt-BR" sz="1276">
                <a:latin typeface="Roboto"/>
                <a:ea typeface="Roboto"/>
                <a:cs typeface="Roboto"/>
                <a:sym typeface="Roboto"/>
              </a:rPr>
              <a:t>feature bloating</a:t>
            </a:r>
            <a:r>
              <a:rPr lang="pt-BR" sz="1276">
                <a:latin typeface="Roboto"/>
                <a:ea typeface="Roboto"/>
                <a:cs typeface="Roboto"/>
                <a:sym typeface="Roboto"/>
              </a:rPr>
              <a:t>, </a:t>
            </a:r>
            <a:r>
              <a:rPr b="1" lang="pt-BR" sz="1276">
                <a:latin typeface="Roboto"/>
                <a:ea typeface="Roboto"/>
                <a:cs typeface="Roboto"/>
                <a:sym typeface="Roboto"/>
              </a:rPr>
              <a:t>slow</a:t>
            </a:r>
            <a:r>
              <a:rPr lang="pt-BR" sz="1276">
                <a:latin typeface="Roboto"/>
                <a:ea typeface="Roboto"/>
                <a:cs typeface="Roboto"/>
                <a:sym typeface="Roboto"/>
              </a:rPr>
              <a:t> or </a:t>
            </a:r>
            <a:r>
              <a:rPr b="1" lang="pt-BR" sz="1276">
                <a:latin typeface="Roboto"/>
                <a:ea typeface="Roboto"/>
                <a:cs typeface="Roboto"/>
                <a:sym typeface="Roboto"/>
              </a:rPr>
              <a:t>no response to changing</a:t>
            </a:r>
            <a:r>
              <a:rPr lang="pt-BR" sz="1276">
                <a:latin typeface="Roboto"/>
                <a:ea typeface="Roboto"/>
                <a:cs typeface="Roboto"/>
                <a:sym typeface="Roboto"/>
              </a:rPr>
              <a:t>, often individual, customer needs, and so on. Meanwhile, there are a growing number of small start-ups and “second-product” companies struggling to survive and </a:t>
            </a:r>
            <a:r>
              <a:rPr b="1" lang="pt-BR" sz="1276">
                <a:latin typeface="Roboto"/>
                <a:ea typeface="Roboto"/>
                <a:cs typeface="Roboto"/>
                <a:sym typeface="Roboto"/>
              </a:rPr>
              <a:t>thrive in increasingly competitive market places</a:t>
            </a:r>
            <a:r>
              <a:rPr lang="pt-BR" sz="1276">
                <a:latin typeface="Roboto"/>
                <a:ea typeface="Roboto"/>
                <a:cs typeface="Roboto"/>
                <a:sym typeface="Roboto"/>
              </a:rPr>
              <a:t>, too. For them an accurate definition of future is impossible to achieve. They have to live in the current moment, yet strive towards their continuously evolving vision</a:t>
            </a:r>
            <a:r>
              <a:rPr lang="pt-BR">
                <a:latin typeface="Roboto"/>
                <a:ea typeface="Roboto"/>
                <a:cs typeface="Roboto"/>
                <a:sym typeface="Roboto"/>
              </a:rPr>
              <a:t>”</a:t>
            </a:r>
            <a:endParaRPr sz="1071">
              <a:latin typeface="Arial"/>
              <a:ea typeface="Arial"/>
              <a:cs typeface="Arial"/>
              <a:sym typeface="Arial"/>
            </a:endParaRPr>
          </a:p>
          <a:p>
            <a:pPr indent="0" lvl="0" marL="457200" rtl="0" algn="l">
              <a:lnSpc>
                <a:spcPct val="90000"/>
              </a:lnSpc>
              <a:spcBef>
                <a:spcPts val="400"/>
              </a:spcBef>
              <a:spcAft>
                <a:spcPts val="0"/>
              </a:spcAft>
              <a:buNone/>
            </a:pPr>
            <a:r>
              <a:rPr i="1" lang="pt-BR" sz="900">
                <a:latin typeface="Roboto"/>
                <a:ea typeface="Roboto"/>
                <a:cs typeface="Roboto"/>
                <a:sym typeface="Roboto"/>
              </a:rPr>
              <a:t>The Implications of a Complexity Perspective for Software Engineering Practice and Research, January 2012 - Journal of Computer Engineering and Information Technology 01(01)</a:t>
            </a:r>
            <a:endParaRPr i="1" sz="900">
              <a:latin typeface="Roboto"/>
              <a:ea typeface="Roboto"/>
              <a:cs typeface="Roboto"/>
              <a:sym typeface="Roboto"/>
            </a:endParaRPr>
          </a:p>
        </p:txBody>
      </p:sp>
      <p:sp>
        <p:nvSpPr>
          <p:cNvPr id="269" name="Google Shape;269;p37"/>
          <p:cNvSpPr txBox="1"/>
          <p:nvPr/>
        </p:nvSpPr>
        <p:spPr>
          <a:xfrm>
            <a:off x="6733394" y="111307"/>
            <a:ext cx="1899000" cy="241500"/>
          </a:xfrm>
          <a:prstGeom prst="rect">
            <a:avLst/>
          </a:prstGeom>
          <a:noFill/>
          <a:ln>
            <a:noFill/>
          </a:ln>
        </p:spPr>
        <p:txBody>
          <a:bodyPr anchorCtr="0" anchor="ctr" bIns="34275" lIns="68575" spcFirstLastPara="1" rIns="68575" wrap="square" tIns="34275">
            <a:normAutofit/>
          </a:bodyPr>
          <a:lstStyle/>
          <a:p>
            <a:pPr indent="0" lvl="0" marL="0" marR="0" rtl="0" algn="r">
              <a:lnSpc>
                <a:spcPct val="90000"/>
              </a:lnSpc>
              <a:spcBef>
                <a:spcPts val="0"/>
              </a:spcBef>
              <a:spcAft>
                <a:spcPts val="0"/>
              </a:spcAft>
              <a:buClr>
                <a:schemeClr val="dk1"/>
              </a:buClr>
              <a:buSzPts val="1100"/>
              <a:buFont typeface="Calibri"/>
              <a:buNone/>
            </a:pPr>
            <a:r>
              <a:t/>
            </a:r>
            <a:endParaRPr b="1" i="0" sz="1100" u="none" cap="none" strike="noStrike">
              <a:solidFill>
                <a:schemeClr val="dk1"/>
              </a:solidFill>
              <a:latin typeface="Roboto"/>
              <a:ea typeface="Roboto"/>
              <a:cs typeface="Roboto"/>
              <a:sym typeface="Roboto"/>
            </a:endParaRPr>
          </a:p>
        </p:txBody>
      </p:sp>
      <p:sp>
        <p:nvSpPr>
          <p:cNvPr id="270" name="Google Shape;270;p37"/>
          <p:cNvSpPr txBox="1"/>
          <p:nvPr/>
        </p:nvSpPr>
        <p:spPr>
          <a:xfrm>
            <a:off x="6413942" y="4759545"/>
            <a:ext cx="138600" cy="2385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t/>
            </a:r>
            <a:endParaRPr b="0" i="0" sz="1100" u="none" cap="none" strike="noStrike">
              <a:solidFill>
                <a:schemeClr val="lt1"/>
              </a:solidFill>
              <a:latin typeface="Roboto"/>
              <a:ea typeface="Roboto"/>
              <a:cs typeface="Roboto"/>
              <a:sym typeface="Roboto"/>
            </a:endParaRPr>
          </a:p>
        </p:txBody>
      </p:sp>
      <p:sp>
        <p:nvSpPr>
          <p:cNvPr id="271" name="Google Shape;271;p37"/>
          <p:cNvSpPr txBox="1"/>
          <p:nvPr>
            <p:ph type="title"/>
          </p:nvPr>
        </p:nvSpPr>
        <p:spPr>
          <a:xfrm>
            <a:off x="628650" y="338700"/>
            <a:ext cx="49122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700"/>
              <a:buFont typeface="Roboto"/>
              <a:buNone/>
            </a:pPr>
            <a:r>
              <a:rPr lang="pt-BR" sz="2700">
                <a:latin typeface="Roboto"/>
                <a:ea typeface="Roboto"/>
                <a:cs typeface="Roboto"/>
                <a:sym typeface="Roboto"/>
              </a:rPr>
              <a:t>The Problem - </a:t>
            </a:r>
            <a:r>
              <a:rPr i="1" lang="pt-BR" sz="2700">
                <a:latin typeface="Roboto"/>
                <a:ea typeface="Roboto"/>
                <a:cs typeface="Roboto"/>
                <a:sym typeface="Roboto"/>
              </a:rPr>
              <a:t>Complexity</a:t>
            </a:r>
            <a:endParaRPr i="1" sz="2700">
              <a:latin typeface="Roboto"/>
              <a:ea typeface="Roboto"/>
              <a:cs typeface="Roboto"/>
              <a:sym typeface="Roboto"/>
            </a:endParaRPr>
          </a:p>
        </p:txBody>
      </p:sp>
      <p:sp>
        <p:nvSpPr>
          <p:cNvPr id="272" name="Google Shape;272;p37"/>
          <p:cNvSpPr txBox="1"/>
          <p:nvPr/>
        </p:nvSpPr>
        <p:spPr>
          <a:xfrm>
            <a:off x="6614015" y="111307"/>
            <a:ext cx="2018400" cy="241500"/>
          </a:xfrm>
          <a:prstGeom prst="rect">
            <a:avLst/>
          </a:prstGeom>
          <a:noFill/>
          <a:ln>
            <a:noFill/>
          </a:ln>
        </p:spPr>
        <p:txBody>
          <a:bodyPr anchorCtr="0" anchor="ctr" bIns="34275" lIns="68575" spcFirstLastPara="1" rIns="68575" wrap="square" tIns="34275">
            <a:normAutofit fontScale="70000" lnSpcReduction="20000"/>
          </a:bodyPr>
          <a:lstStyle/>
          <a:p>
            <a:pPr indent="0" lvl="0" marL="0" rtl="0" algn="r">
              <a:lnSpc>
                <a:spcPct val="90000"/>
              </a:lnSpc>
              <a:spcBef>
                <a:spcPts val="0"/>
              </a:spcBef>
              <a:spcAft>
                <a:spcPts val="0"/>
              </a:spcAft>
              <a:buClr>
                <a:schemeClr val="dk1"/>
              </a:buClr>
              <a:buSzPct val="100000"/>
              <a:buFont typeface="Roboto"/>
              <a:buNone/>
            </a:pPr>
            <a:r>
              <a:rPr lang="pt-BR" sz="1100">
                <a:solidFill>
                  <a:schemeClr val="dk1"/>
                </a:solidFill>
                <a:latin typeface="Roboto"/>
                <a:ea typeface="Roboto"/>
                <a:cs typeface="Roboto"/>
                <a:sym typeface="Roboto"/>
              </a:rPr>
              <a:t>eigr.io – Spawn Cloud Native Service Mesh</a:t>
            </a:r>
            <a:endParaRPr b="1" sz="1100">
              <a:solidFill>
                <a:schemeClr val="dk1"/>
              </a:solidFill>
              <a:latin typeface="Roboto"/>
              <a:ea typeface="Roboto"/>
              <a:cs typeface="Roboto"/>
              <a:sym typeface="Roboto"/>
            </a:endParaRPr>
          </a:p>
          <a:p>
            <a:pPr indent="0" lvl="0" marL="0" marR="0" rtl="0" algn="r">
              <a:lnSpc>
                <a:spcPct val="90000"/>
              </a:lnSpc>
              <a:spcBef>
                <a:spcPts val="0"/>
              </a:spcBef>
              <a:spcAft>
                <a:spcPts val="0"/>
              </a:spcAft>
              <a:buClr>
                <a:schemeClr val="dk1"/>
              </a:buClr>
              <a:buSzPct val="100000"/>
              <a:buFont typeface="Roboto"/>
              <a:buNone/>
            </a:pPr>
            <a:r>
              <a:t/>
            </a:r>
            <a:endParaRPr sz="1100">
              <a:solidFill>
                <a:schemeClr val="dk1"/>
              </a:solidFill>
              <a:latin typeface="Roboto"/>
              <a:ea typeface="Roboto"/>
              <a:cs typeface="Roboto"/>
              <a:sym typeface="Roboto"/>
            </a:endParaRPr>
          </a:p>
        </p:txBody>
      </p:sp>
      <p:sp>
        <p:nvSpPr>
          <p:cNvPr id="273" name="Google Shape;273;p37"/>
          <p:cNvSpPr txBox="1"/>
          <p:nvPr/>
        </p:nvSpPr>
        <p:spPr>
          <a:xfrm>
            <a:off x="5108921" y="4759545"/>
            <a:ext cx="2748600" cy="408000"/>
          </a:xfrm>
          <a:prstGeom prst="rect">
            <a:avLst/>
          </a:prstGeom>
          <a:noFill/>
          <a:ln>
            <a:noFill/>
          </a:ln>
        </p:spPr>
        <p:txBody>
          <a:bodyPr anchorCtr="0" anchor="t" bIns="34275" lIns="68575" spcFirstLastPara="1" rIns="68575" wrap="square" tIns="34275">
            <a:spAutoFit/>
          </a:bodyPr>
          <a:lstStyle/>
          <a:p>
            <a:pPr indent="0" lvl="0" marL="0" rtl="0" algn="just">
              <a:spcBef>
                <a:spcPts val="0"/>
              </a:spcBef>
              <a:spcAft>
                <a:spcPts val="0"/>
              </a:spcAft>
              <a:buClr>
                <a:schemeClr val="dk1"/>
              </a:buClr>
              <a:buFont typeface="Arial"/>
              <a:buNone/>
            </a:pPr>
            <a:r>
              <a:rPr lang="pt-BR" sz="1100">
                <a:solidFill>
                  <a:schemeClr val="lt1"/>
                </a:solidFill>
                <a:latin typeface="Roboto"/>
                <a:ea typeface="Roboto"/>
                <a:cs typeface="Roboto"/>
                <a:sym typeface="Roboto"/>
              </a:rPr>
              <a:t>Elug SP - Meetup 2023</a:t>
            </a:r>
            <a:endParaRPr sz="1100">
              <a:solidFill>
                <a:schemeClr val="lt1"/>
              </a:solidFill>
              <a:latin typeface="Roboto"/>
              <a:ea typeface="Roboto"/>
              <a:cs typeface="Roboto"/>
              <a:sym typeface="Roboto"/>
            </a:endParaRPr>
          </a:p>
          <a:p>
            <a:pPr indent="0" lvl="0" marL="0" marR="0" rtl="0" algn="just">
              <a:spcBef>
                <a:spcPts val="0"/>
              </a:spcBef>
              <a:spcAft>
                <a:spcPts val="0"/>
              </a:spcAft>
              <a:buNone/>
            </a:pPr>
            <a:r>
              <a:t/>
            </a:r>
            <a:endParaRPr sz="1100">
              <a:solidFill>
                <a:schemeClr val="lt1"/>
              </a:solidFill>
              <a:latin typeface="Roboto"/>
              <a:ea typeface="Roboto"/>
              <a:cs typeface="Roboto"/>
              <a:sym typeface="Roboto"/>
            </a:endParaRPr>
          </a:p>
        </p:txBody>
      </p:sp>
      <p:pic>
        <p:nvPicPr>
          <p:cNvPr id="274" name="Google Shape;274;p37"/>
          <p:cNvPicPr preferRelativeResize="0"/>
          <p:nvPr/>
        </p:nvPicPr>
        <p:blipFill>
          <a:blip r:embed="rId4">
            <a:alphaModFix/>
          </a:blip>
          <a:stretch>
            <a:fillRect/>
          </a:stretch>
        </p:blipFill>
        <p:spPr>
          <a:xfrm>
            <a:off x="5833475" y="501800"/>
            <a:ext cx="2798975" cy="3949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300"/>
                                        <p:tgtEl>
                                          <p:spTgt spid="2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8" name="Shape 278"/>
        <p:cNvGrpSpPr/>
        <p:nvPr/>
      </p:nvGrpSpPr>
      <p:grpSpPr>
        <a:xfrm>
          <a:off x="0" y="0"/>
          <a:ext cx="0" cy="0"/>
          <a:chOff x="0" y="0"/>
          <a:chExt cx="0" cy="0"/>
        </a:xfrm>
      </p:grpSpPr>
      <p:sp>
        <p:nvSpPr>
          <p:cNvPr id="279" name="Google Shape;279;p38"/>
          <p:cNvSpPr txBox="1"/>
          <p:nvPr>
            <p:ph idx="1" type="body"/>
          </p:nvPr>
        </p:nvSpPr>
        <p:spPr>
          <a:xfrm>
            <a:off x="628650" y="1417750"/>
            <a:ext cx="3943500" cy="3033300"/>
          </a:xfrm>
          <a:prstGeom prst="rect">
            <a:avLst/>
          </a:prstGeom>
          <a:noFill/>
          <a:ln>
            <a:noFill/>
          </a:ln>
        </p:spPr>
        <p:txBody>
          <a:bodyPr anchorCtr="0" anchor="t" bIns="34275" lIns="68575" spcFirstLastPara="1" rIns="68575" wrap="square" tIns="34275">
            <a:normAutofit fontScale="70000" lnSpcReduction="20000"/>
          </a:bodyPr>
          <a:lstStyle/>
          <a:p>
            <a:pPr indent="-131445" lvl="0" marL="177800" rtl="0" algn="l">
              <a:lnSpc>
                <a:spcPct val="90000"/>
              </a:lnSpc>
              <a:spcBef>
                <a:spcPts val="0"/>
              </a:spcBef>
              <a:spcAft>
                <a:spcPts val="0"/>
              </a:spcAft>
              <a:buClr>
                <a:schemeClr val="dk1"/>
              </a:buClr>
              <a:buSzPct val="100000"/>
              <a:buChar char="•"/>
            </a:pPr>
            <a:r>
              <a:rPr lang="pt-BR">
                <a:latin typeface="Roboto"/>
                <a:ea typeface="Roboto"/>
                <a:cs typeface="Roboto"/>
                <a:sym typeface="Roboto"/>
              </a:rPr>
              <a:t>Security.</a:t>
            </a:r>
            <a:endParaRPr>
              <a:latin typeface="Roboto"/>
              <a:ea typeface="Roboto"/>
              <a:cs typeface="Roboto"/>
              <a:sym typeface="Roboto"/>
            </a:endParaRPr>
          </a:p>
          <a:p>
            <a:pPr indent="0" lvl="0" marL="177800" rtl="0" algn="l">
              <a:lnSpc>
                <a:spcPct val="90000"/>
              </a:lnSpc>
              <a:spcBef>
                <a:spcPts val="0"/>
              </a:spcBef>
              <a:spcAft>
                <a:spcPts val="0"/>
              </a:spcAft>
              <a:buNone/>
            </a:pPr>
            <a:r>
              <a:t/>
            </a:r>
            <a:endParaRPr>
              <a:latin typeface="Roboto"/>
              <a:ea typeface="Roboto"/>
              <a:cs typeface="Roboto"/>
              <a:sym typeface="Roboto"/>
            </a:endParaRPr>
          </a:p>
          <a:p>
            <a:pPr indent="-100330" lvl="0" marL="177800" rtl="0" algn="l">
              <a:lnSpc>
                <a:spcPct val="90000"/>
              </a:lnSpc>
              <a:spcBef>
                <a:spcPts val="0"/>
              </a:spcBef>
              <a:spcAft>
                <a:spcPts val="0"/>
              </a:spcAft>
              <a:buSzPct val="66666"/>
              <a:buFont typeface="Roboto"/>
              <a:buChar char="•"/>
            </a:pPr>
            <a:r>
              <a:rPr lang="pt-BR">
                <a:latin typeface="Roboto"/>
                <a:ea typeface="Roboto"/>
                <a:cs typeface="Roboto"/>
                <a:sym typeface="Roboto"/>
              </a:rPr>
              <a:t>Scalability.</a:t>
            </a:r>
            <a:endParaRPr>
              <a:latin typeface="Roboto"/>
              <a:ea typeface="Roboto"/>
              <a:cs typeface="Roboto"/>
              <a:sym typeface="Roboto"/>
            </a:endParaRPr>
          </a:p>
          <a:p>
            <a:pPr indent="0" lvl="0" marL="177800" rtl="0" algn="l">
              <a:lnSpc>
                <a:spcPct val="90000"/>
              </a:lnSpc>
              <a:spcBef>
                <a:spcPts val="0"/>
              </a:spcBef>
              <a:spcAft>
                <a:spcPts val="0"/>
              </a:spcAft>
              <a:buNone/>
            </a:pPr>
            <a:r>
              <a:t/>
            </a:r>
            <a:endParaRPr>
              <a:latin typeface="Roboto"/>
              <a:ea typeface="Roboto"/>
              <a:cs typeface="Roboto"/>
              <a:sym typeface="Roboto"/>
            </a:endParaRPr>
          </a:p>
          <a:p>
            <a:pPr indent="-100330" lvl="0" marL="177800" rtl="0" algn="l">
              <a:lnSpc>
                <a:spcPct val="90000"/>
              </a:lnSpc>
              <a:spcBef>
                <a:spcPts val="0"/>
              </a:spcBef>
              <a:spcAft>
                <a:spcPts val="0"/>
              </a:spcAft>
              <a:buSzPct val="66666"/>
              <a:buFont typeface="Roboto"/>
              <a:buChar char="•"/>
            </a:pPr>
            <a:r>
              <a:rPr lang="pt-BR">
                <a:latin typeface="Roboto"/>
                <a:ea typeface="Roboto"/>
                <a:cs typeface="Roboto"/>
                <a:sym typeface="Roboto"/>
              </a:rPr>
              <a:t>Performance.</a:t>
            </a:r>
            <a:endParaRPr>
              <a:latin typeface="Roboto"/>
              <a:ea typeface="Roboto"/>
              <a:cs typeface="Roboto"/>
              <a:sym typeface="Roboto"/>
            </a:endParaRPr>
          </a:p>
          <a:p>
            <a:pPr indent="0" lvl="0" marL="177800" rtl="0" algn="l">
              <a:lnSpc>
                <a:spcPct val="90000"/>
              </a:lnSpc>
              <a:spcBef>
                <a:spcPts val="0"/>
              </a:spcBef>
              <a:spcAft>
                <a:spcPts val="0"/>
              </a:spcAft>
              <a:buNone/>
            </a:pPr>
            <a:r>
              <a:t/>
            </a:r>
            <a:endParaRPr>
              <a:latin typeface="Roboto"/>
              <a:ea typeface="Roboto"/>
              <a:cs typeface="Roboto"/>
              <a:sym typeface="Roboto"/>
            </a:endParaRPr>
          </a:p>
          <a:p>
            <a:pPr indent="-131445" lvl="0" marL="177800" rtl="0" algn="l">
              <a:lnSpc>
                <a:spcPct val="90000"/>
              </a:lnSpc>
              <a:spcBef>
                <a:spcPts val="0"/>
              </a:spcBef>
              <a:spcAft>
                <a:spcPts val="0"/>
              </a:spcAft>
              <a:buClr>
                <a:schemeClr val="dk1"/>
              </a:buClr>
              <a:buSzPct val="100000"/>
              <a:buChar char="•"/>
            </a:pPr>
            <a:r>
              <a:rPr lang="pt-BR">
                <a:latin typeface="Roboto"/>
                <a:ea typeface="Roboto"/>
                <a:cs typeface="Roboto"/>
                <a:sym typeface="Roboto"/>
              </a:rPr>
              <a:t>Backend APIs.</a:t>
            </a:r>
            <a:endParaRPr>
              <a:latin typeface="Roboto"/>
              <a:ea typeface="Roboto"/>
              <a:cs typeface="Roboto"/>
              <a:sym typeface="Roboto"/>
            </a:endParaRPr>
          </a:p>
          <a:p>
            <a:pPr indent="0" lvl="0" marL="177800" rtl="0" algn="l">
              <a:lnSpc>
                <a:spcPct val="90000"/>
              </a:lnSpc>
              <a:spcBef>
                <a:spcPts val="0"/>
              </a:spcBef>
              <a:spcAft>
                <a:spcPts val="0"/>
              </a:spcAft>
              <a:buNone/>
            </a:pPr>
            <a:r>
              <a:t/>
            </a:r>
            <a:endParaRPr>
              <a:latin typeface="Roboto"/>
              <a:ea typeface="Roboto"/>
              <a:cs typeface="Roboto"/>
              <a:sym typeface="Roboto"/>
            </a:endParaRPr>
          </a:p>
          <a:p>
            <a:pPr indent="-100330" lvl="0" marL="177800" rtl="0" algn="l">
              <a:lnSpc>
                <a:spcPct val="90000"/>
              </a:lnSpc>
              <a:spcBef>
                <a:spcPts val="0"/>
              </a:spcBef>
              <a:spcAft>
                <a:spcPts val="0"/>
              </a:spcAft>
              <a:buSzPct val="66666"/>
              <a:buFont typeface="Roboto"/>
              <a:buChar char="•"/>
            </a:pPr>
            <a:r>
              <a:rPr lang="pt-BR">
                <a:latin typeface="Roboto"/>
                <a:ea typeface="Roboto"/>
                <a:cs typeface="Roboto"/>
                <a:sym typeface="Roboto"/>
              </a:rPr>
              <a:t>Frontend APIs.</a:t>
            </a:r>
            <a:endParaRPr>
              <a:latin typeface="Roboto"/>
              <a:ea typeface="Roboto"/>
              <a:cs typeface="Roboto"/>
              <a:sym typeface="Roboto"/>
            </a:endParaRPr>
          </a:p>
          <a:p>
            <a:pPr indent="0" lvl="0" marL="177800" rtl="0" algn="l">
              <a:lnSpc>
                <a:spcPct val="90000"/>
              </a:lnSpc>
              <a:spcBef>
                <a:spcPts val="0"/>
              </a:spcBef>
              <a:spcAft>
                <a:spcPts val="0"/>
              </a:spcAft>
              <a:buNone/>
            </a:pPr>
            <a:r>
              <a:t/>
            </a:r>
            <a:endParaRPr>
              <a:latin typeface="Roboto"/>
              <a:ea typeface="Roboto"/>
              <a:cs typeface="Roboto"/>
              <a:sym typeface="Roboto"/>
            </a:endParaRPr>
          </a:p>
          <a:p>
            <a:pPr indent="-100330" lvl="0" marL="177800" rtl="0" algn="l">
              <a:lnSpc>
                <a:spcPct val="90000"/>
              </a:lnSpc>
              <a:spcBef>
                <a:spcPts val="0"/>
              </a:spcBef>
              <a:spcAft>
                <a:spcPts val="0"/>
              </a:spcAft>
              <a:buSzPct val="66666"/>
              <a:buFont typeface="Roboto"/>
              <a:buChar char="•"/>
            </a:pPr>
            <a:r>
              <a:rPr lang="pt-BR">
                <a:latin typeface="Roboto"/>
                <a:ea typeface="Roboto"/>
                <a:cs typeface="Roboto"/>
                <a:sym typeface="Roboto"/>
              </a:rPr>
              <a:t>State management &amp; Database setup.</a:t>
            </a:r>
            <a:endParaRPr>
              <a:latin typeface="Roboto"/>
              <a:ea typeface="Roboto"/>
              <a:cs typeface="Roboto"/>
              <a:sym typeface="Roboto"/>
            </a:endParaRPr>
          </a:p>
          <a:p>
            <a:pPr indent="0" lvl="0" marL="177800" rtl="0" algn="l">
              <a:lnSpc>
                <a:spcPct val="90000"/>
              </a:lnSpc>
              <a:spcBef>
                <a:spcPts val="0"/>
              </a:spcBef>
              <a:spcAft>
                <a:spcPts val="0"/>
              </a:spcAft>
              <a:buNone/>
            </a:pPr>
            <a:r>
              <a:t/>
            </a:r>
            <a:endParaRPr>
              <a:latin typeface="Roboto"/>
              <a:ea typeface="Roboto"/>
              <a:cs typeface="Roboto"/>
              <a:sym typeface="Roboto"/>
            </a:endParaRPr>
          </a:p>
          <a:p>
            <a:pPr indent="-100330" lvl="0" marL="177800" rtl="0" algn="l">
              <a:lnSpc>
                <a:spcPct val="90000"/>
              </a:lnSpc>
              <a:spcBef>
                <a:spcPts val="0"/>
              </a:spcBef>
              <a:spcAft>
                <a:spcPts val="0"/>
              </a:spcAft>
              <a:buSzPct val="66666"/>
              <a:buFont typeface="Roboto"/>
              <a:buChar char="•"/>
            </a:pPr>
            <a:r>
              <a:rPr lang="pt-BR">
                <a:latin typeface="Roboto"/>
                <a:ea typeface="Roboto"/>
                <a:cs typeface="Roboto"/>
                <a:sym typeface="Roboto"/>
              </a:rPr>
              <a:t>Integration with other backends and external services.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131445" lvl="0" marL="177800" rtl="0" algn="l">
              <a:lnSpc>
                <a:spcPct val="90000"/>
              </a:lnSpc>
              <a:spcBef>
                <a:spcPts val="0"/>
              </a:spcBef>
              <a:spcAft>
                <a:spcPts val="0"/>
              </a:spcAft>
              <a:buClr>
                <a:schemeClr val="dk1"/>
              </a:buClr>
              <a:buSzPct val="100000"/>
              <a:buChar char="•"/>
            </a:pPr>
            <a:r>
              <a:rPr lang="pt-BR">
                <a:latin typeface="Roboto"/>
                <a:ea typeface="Roboto"/>
                <a:cs typeface="Roboto"/>
                <a:sym typeface="Roboto"/>
              </a:rPr>
              <a:t>A lot of others </a:t>
            </a:r>
            <a:r>
              <a:rPr b="1" i="1" lang="pt-BR">
                <a:latin typeface="Roboto"/>
                <a:ea typeface="Roboto"/>
                <a:cs typeface="Roboto"/>
                <a:sym typeface="Roboto"/>
              </a:rPr>
              <a:t>non functional requirements</a:t>
            </a:r>
            <a:r>
              <a:rPr lang="pt-BR">
                <a:latin typeface="Roboto"/>
                <a:ea typeface="Roboto"/>
                <a:cs typeface="Roboto"/>
                <a:sym typeface="Roboto"/>
              </a:rPr>
              <a:t>.</a:t>
            </a:r>
            <a:endParaRPr>
              <a:latin typeface="Roboto"/>
              <a:ea typeface="Roboto"/>
              <a:cs typeface="Roboto"/>
              <a:sym typeface="Roboto"/>
            </a:endParaRPr>
          </a:p>
          <a:p>
            <a:pPr indent="-38100" lvl="0" marL="177800" rtl="0" algn="l">
              <a:lnSpc>
                <a:spcPct val="90000"/>
              </a:lnSpc>
              <a:spcBef>
                <a:spcPts val="800"/>
              </a:spcBef>
              <a:spcAft>
                <a:spcPts val="0"/>
              </a:spcAft>
              <a:buClr>
                <a:schemeClr val="dk1"/>
              </a:buClr>
              <a:buSzPct val="100000"/>
              <a:buNone/>
            </a:pPr>
            <a:r>
              <a:t/>
            </a:r>
            <a:endParaRPr i="1">
              <a:latin typeface="Roboto"/>
              <a:ea typeface="Roboto"/>
              <a:cs typeface="Roboto"/>
              <a:sym typeface="Roboto"/>
            </a:endParaRPr>
          </a:p>
          <a:p>
            <a:pPr indent="-63500" lvl="1" marL="520700" rtl="0" algn="l">
              <a:lnSpc>
                <a:spcPct val="90000"/>
              </a:lnSpc>
              <a:spcBef>
                <a:spcPts val="400"/>
              </a:spcBef>
              <a:spcAft>
                <a:spcPts val="0"/>
              </a:spcAft>
              <a:buClr>
                <a:schemeClr val="dk1"/>
              </a:buClr>
              <a:buSzPct val="100000"/>
              <a:buNone/>
            </a:pPr>
            <a:r>
              <a:t/>
            </a:r>
            <a:endParaRPr>
              <a:latin typeface="Roboto"/>
              <a:ea typeface="Roboto"/>
              <a:cs typeface="Roboto"/>
              <a:sym typeface="Roboto"/>
            </a:endParaRPr>
          </a:p>
        </p:txBody>
      </p:sp>
      <p:sp>
        <p:nvSpPr>
          <p:cNvPr id="280" name="Google Shape;280;p38"/>
          <p:cNvSpPr txBox="1"/>
          <p:nvPr/>
        </p:nvSpPr>
        <p:spPr>
          <a:xfrm>
            <a:off x="6733394" y="111307"/>
            <a:ext cx="1899000" cy="241500"/>
          </a:xfrm>
          <a:prstGeom prst="rect">
            <a:avLst/>
          </a:prstGeom>
          <a:noFill/>
          <a:ln>
            <a:noFill/>
          </a:ln>
        </p:spPr>
        <p:txBody>
          <a:bodyPr anchorCtr="0" anchor="ctr" bIns="34275" lIns="68575" spcFirstLastPara="1" rIns="68575" wrap="square" tIns="34275">
            <a:normAutofit/>
          </a:bodyPr>
          <a:lstStyle/>
          <a:p>
            <a:pPr indent="0" lvl="0" marL="0" marR="0" rtl="0" algn="r">
              <a:lnSpc>
                <a:spcPct val="90000"/>
              </a:lnSpc>
              <a:spcBef>
                <a:spcPts val="0"/>
              </a:spcBef>
              <a:spcAft>
                <a:spcPts val="0"/>
              </a:spcAft>
              <a:buClr>
                <a:schemeClr val="dk1"/>
              </a:buClr>
              <a:buSzPts val="1100"/>
              <a:buFont typeface="Calibri"/>
              <a:buNone/>
            </a:pPr>
            <a:r>
              <a:t/>
            </a:r>
            <a:endParaRPr b="1" i="0" sz="1100" u="none" cap="none" strike="noStrike">
              <a:solidFill>
                <a:schemeClr val="dk1"/>
              </a:solidFill>
              <a:latin typeface="Roboto"/>
              <a:ea typeface="Roboto"/>
              <a:cs typeface="Roboto"/>
              <a:sym typeface="Roboto"/>
            </a:endParaRPr>
          </a:p>
        </p:txBody>
      </p:sp>
      <p:sp>
        <p:nvSpPr>
          <p:cNvPr id="281" name="Google Shape;281;p38"/>
          <p:cNvSpPr txBox="1"/>
          <p:nvPr/>
        </p:nvSpPr>
        <p:spPr>
          <a:xfrm>
            <a:off x="6413942" y="4759545"/>
            <a:ext cx="138600" cy="2385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t/>
            </a:r>
            <a:endParaRPr b="0" i="0" sz="1100" u="none" cap="none" strike="noStrike">
              <a:solidFill>
                <a:schemeClr val="lt1"/>
              </a:solidFill>
              <a:latin typeface="Roboto"/>
              <a:ea typeface="Roboto"/>
              <a:cs typeface="Roboto"/>
              <a:sym typeface="Roboto"/>
            </a:endParaRPr>
          </a:p>
        </p:txBody>
      </p:sp>
      <p:sp>
        <p:nvSpPr>
          <p:cNvPr id="282" name="Google Shape;282;p38"/>
          <p:cNvSpPr txBox="1"/>
          <p:nvPr>
            <p:ph type="title"/>
          </p:nvPr>
        </p:nvSpPr>
        <p:spPr>
          <a:xfrm>
            <a:off x="628650" y="338700"/>
            <a:ext cx="44172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700"/>
              <a:buFont typeface="Roboto"/>
              <a:buNone/>
            </a:pPr>
            <a:r>
              <a:rPr lang="pt-BR" sz="2700">
                <a:latin typeface="Roboto"/>
                <a:ea typeface="Roboto"/>
                <a:cs typeface="Roboto"/>
                <a:sym typeface="Roboto"/>
              </a:rPr>
              <a:t>The Problem </a:t>
            </a:r>
            <a:r>
              <a:rPr lang="pt-BR" sz="2700">
                <a:latin typeface="Roboto"/>
                <a:ea typeface="Roboto"/>
                <a:cs typeface="Roboto"/>
                <a:sym typeface="Roboto"/>
              </a:rPr>
              <a:t>- </a:t>
            </a:r>
            <a:r>
              <a:rPr i="1" lang="pt-BR" sz="2700">
                <a:latin typeface="Roboto"/>
                <a:ea typeface="Roboto"/>
                <a:cs typeface="Roboto"/>
                <a:sym typeface="Roboto"/>
              </a:rPr>
              <a:t>Complexity</a:t>
            </a:r>
            <a:endParaRPr sz="2700">
              <a:latin typeface="Roboto"/>
              <a:ea typeface="Roboto"/>
              <a:cs typeface="Roboto"/>
              <a:sym typeface="Roboto"/>
            </a:endParaRPr>
          </a:p>
        </p:txBody>
      </p:sp>
      <p:sp>
        <p:nvSpPr>
          <p:cNvPr id="283" name="Google Shape;283;p38"/>
          <p:cNvSpPr txBox="1"/>
          <p:nvPr/>
        </p:nvSpPr>
        <p:spPr>
          <a:xfrm>
            <a:off x="6614015" y="111307"/>
            <a:ext cx="2018400" cy="241500"/>
          </a:xfrm>
          <a:prstGeom prst="rect">
            <a:avLst/>
          </a:prstGeom>
          <a:noFill/>
          <a:ln>
            <a:noFill/>
          </a:ln>
        </p:spPr>
        <p:txBody>
          <a:bodyPr anchorCtr="0" anchor="ctr" bIns="34275" lIns="68575" spcFirstLastPara="1" rIns="68575" wrap="square" tIns="34275">
            <a:normAutofit fontScale="70000" lnSpcReduction="20000"/>
          </a:bodyPr>
          <a:lstStyle/>
          <a:p>
            <a:pPr indent="0" lvl="0" marL="0" rtl="0" algn="r">
              <a:lnSpc>
                <a:spcPct val="90000"/>
              </a:lnSpc>
              <a:spcBef>
                <a:spcPts val="0"/>
              </a:spcBef>
              <a:spcAft>
                <a:spcPts val="0"/>
              </a:spcAft>
              <a:buClr>
                <a:schemeClr val="dk1"/>
              </a:buClr>
              <a:buSzPct val="100000"/>
              <a:buFont typeface="Roboto"/>
              <a:buNone/>
            </a:pPr>
            <a:r>
              <a:rPr lang="pt-BR" sz="1100">
                <a:solidFill>
                  <a:schemeClr val="dk1"/>
                </a:solidFill>
                <a:latin typeface="Roboto"/>
                <a:ea typeface="Roboto"/>
                <a:cs typeface="Roboto"/>
                <a:sym typeface="Roboto"/>
              </a:rPr>
              <a:t>eigr.io – Spawn Cloud Native Service Mesh</a:t>
            </a:r>
            <a:endParaRPr b="1" sz="1100">
              <a:solidFill>
                <a:schemeClr val="dk1"/>
              </a:solidFill>
              <a:latin typeface="Roboto"/>
              <a:ea typeface="Roboto"/>
              <a:cs typeface="Roboto"/>
              <a:sym typeface="Roboto"/>
            </a:endParaRPr>
          </a:p>
          <a:p>
            <a:pPr indent="0" lvl="0" marL="0" marR="0" rtl="0" algn="r">
              <a:lnSpc>
                <a:spcPct val="90000"/>
              </a:lnSpc>
              <a:spcBef>
                <a:spcPts val="0"/>
              </a:spcBef>
              <a:spcAft>
                <a:spcPts val="0"/>
              </a:spcAft>
              <a:buClr>
                <a:schemeClr val="dk1"/>
              </a:buClr>
              <a:buSzPct val="100000"/>
              <a:buFont typeface="Roboto"/>
              <a:buNone/>
            </a:pPr>
            <a:r>
              <a:t/>
            </a:r>
            <a:endParaRPr sz="1100">
              <a:solidFill>
                <a:schemeClr val="dk1"/>
              </a:solidFill>
              <a:latin typeface="Roboto"/>
              <a:ea typeface="Roboto"/>
              <a:cs typeface="Roboto"/>
              <a:sym typeface="Roboto"/>
            </a:endParaRPr>
          </a:p>
        </p:txBody>
      </p:sp>
      <p:sp>
        <p:nvSpPr>
          <p:cNvPr id="284" name="Google Shape;284;p38"/>
          <p:cNvSpPr txBox="1"/>
          <p:nvPr/>
        </p:nvSpPr>
        <p:spPr>
          <a:xfrm>
            <a:off x="5108921" y="4759545"/>
            <a:ext cx="2748600" cy="408000"/>
          </a:xfrm>
          <a:prstGeom prst="rect">
            <a:avLst/>
          </a:prstGeom>
          <a:noFill/>
          <a:ln>
            <a:noFill/>
          </a:ln>
        </p:spPr>
        <p:txBody>
          <a:bodyPr anchorCtr="0" anchor="t" bIns="34275" lIns="68575" spcFirstLastPara="1" rIns="68575" wrap="square" tIns="34275">
            <a:spAutoFit/>
          </a:bodyPr>
          <a:lstStyle/>
          <a:p>
            <a:pPr indent="0" lvl="0" marL="0" rtl="0" algn="just">
              <a:spcBef>
                <a:spcPts val="0"/>
              </a:spcBef>
              <a:spcAft>
                <a:spcPts val="0"/>
              </a:spcAft>
              <a:buClr>
                <a:schemeClr val="dk1"/>
              </a:buClr>
              <a:buFont typeface="Arial"/>
              <a:buNone/>
            </a:pPr>
            <a:r>
              <a:rPr lang="pt-BR" sz="1100">
                <a:solidFill>
                  <a:schemeClr val="lt1"/>
                </a:solidFill>
                <a:latin typeface="Roboto"/>
                <a:ea typeface="Roboto"/>
                <a:cs typeface="Roboto"/>
                <a:sym typeface="Roboto"/>
              </a:rPr>
              <a:t>Elug SP - Meetup 2023</a:t>
            </a:r>
            <a:endParaRPr sz="1100">
              <a:solidFill>
                <a:schemeClr val="lt1"/>
              </a:solidFill>
              <a:latin typeface="Roboto"/>
              <a:ea typeface="Roboto"/>
              <a:cs typeface="Roboto"/>
              <a:sym typeface="Roboto"/>
            </a:endParaRPr>
          </a:p>
          <a:p>
            <a:pPr indent="0" lvl="0" marL="0" marR="0" rtl="0" algn="just">
              <a:spcBef>
                <a:spcPts val="0"/>
              </a:spcBef>
              <a:spcAft>
                <a:spcPts val="0"/>
              </a:spcAft>
              <a:buNone/>
            </a:pPr>
            <a:r>
              <a:t/>
            </a:r>
            <a:endParaRPr sz="1100">
              <a:solidFill>
                <a:schemeClr val="lt1"/>
              </a:solidFill>
              <a:latin typeface="Roboto"/>
              <a:ea typeface="Roboto"/>
              <a:cs typeface="Roboto"/>
              <a:sym typeface="Roboto"/>
            </a:endParaRPr>
          </a:p>
        </p:txBody>
      </p:sp>
      <p:pic>
        <p:nvPicPr>
          <p:cNvPr id="285" name="Google Shape;285;p38"/>
          <p:cNvPicPr preferRelativeResize="0"/>
          <p:nvPr/>
        </p:nvPicPr>
        <p:blipFill>
          <a:blip r:embed="rId4">
            <a:alphaModFix/>
          </a:blip>
          <a:stretch>
            <a:fillRect/>
          </a:stretch>
        </p:blipFill>
        <p:spPr>
          <a:xfrm>
            <a:off x="5833475" y="501800"/>
            <a:ext cx="2798975" cy="3949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79">
                                            <p:txEl>
                                              <p:pRg end="0" st="0"/>
                                            </p:txEl>
                                          </p:spTgt>
                                        </p:tgtEl>
                                        <p:attrNameLst>
                                          <p:attrName>style.visibility</p:attrName>
                                        </p:attrNameLst>
                                      </p:cBhvr>
                                      <p:to>
                                        <p:strVal val="visible"/>
                                      </p:to>
                                    </p:set>
                                    <p:animEffect filter="fade" transition="in">
                                      <p:cBhvr>
                                        <p:cTn dur="1300"/>
                                        <p:tgtEl>
                                          <p:spTgt spid="279">
                                            <p:txEl>
                                              <p:pRg end="0" st="0"/>
                                            </p:txEl>
                                          </p:spTgt>
                                        </p:tgtEl>
                                      </p:cBhvr>
                                    </p:animEffect>
                                  </p:childTnLst>
                                </p:cTn>
                              </p:par>
                            </p:childTnLst>
                          </p:cTn>
                        </p:par>
                        <p:par>
                          <p:cTn fill="hold">
                            <p:stCondLst>
                              <p:cond delay="1300"/>
                            </p:stCondLst>
                            <p:childTnLst>
                              <p:par>
                                <p:cTn fill="hold" nodeType="afterEffect" presetClass="entr" presetID="10" presetSubtype="0">
                                  <p:stCondLst>
                                    <p:cond delay="0"/>
                                  </p:stCondLst>
                                  <p:childTnLst>
                                    <p:set>
                                      <p:cBhvr>
                                        <p:cTn dur="1" fill="hold">
                                          <p:stCondLst>
                                            <p:cond delay="0"/>
                                          </p:stCondLst>
                                        </p:cTn>
                                        <p:tgtEl>
                                          <p:spTgt spid="279">
                                            <p:txEl>
                                              <p:pRg end="1" st="1"/>
                                            </p:txEl>
                                          </p:spTgt>
                                        </p:tgtEl>
                                        <p:attrNameLst>
                                          <p:attrName>style.visibility</p:attrName>
                                        </p:attrNameLst>
                                      </p:cBhvr>
                                      <p:to>
                                        <p:strVal val="visible"/>
                                      </p:to>
                                    </p:set>
                                    <p:animEffect filter="fade" transition="in">
                                      <p:cBhvr>
                                        <p:cTn dur="1300"/>
                                        <p:tgtEl>
                                          <p:spTgt spid="279">
                                            <p:txEl>
                                              <p:pRg end="1" st="1"/>
                                            </p:txEl>
                                          </p:spTgt>
                                        </p:tgtEl>
                                      </p:cBhvr>
                                    </p:animEffect>
                                  </p:childTnLst>
                                </p:cTn>
                              </p:par>
                            </p:childTnLst>
                          </p:cTn>
                        </p:par>
                        <p:par>
                          <p:cTn fill="hold">
                            <p:stCondLst>
                              <p:cond delay="2600"/>
                            </p:stCondLst>
                            <p:childTnLst>
                              <p:par>
                                <p:cTn fill="hold" nodeType="afterEffect" presetClass="entr" presetID="10" presetSubtype="0">
                                  <p:stCondLst>
                                    <p:cond delay="0"/>
                                  </p:stCondLst>
                                  <p:childTnLst>
                                    <p:set>
                                      <p:cBhvr>
                                        <p:cTn dur="1" fill="hold">
                                          <p:stCondLst>
                                            <p:cond delay="0"/>
                                          </p:stCondLst>
                                        </p:cTn>
                                        <p:tgtEl>
                                          <p:spTgt spid="279">
                                            <p:txEl>
                                              <p:pRg end="2" st="2"/>
                                            </p:txEl>
                                          </p:spTgt>
                                        </p:tgtEl>
                                        <p:attrNameLst>
                                          <p:attrName>style.visibility</p:attrName>
                                        </p:attrNameLst>
                                      </p:cBhvr>
                                      <p:to>
                                        <p:strVal val="visible"/>
                                      </p:to>
                                    </p:set>
                                    <p:animEffect filter="fade" transition="in">
                                      <p:cBhvr>
                                        <p:cTn dur="1300"/>
                                        <p:tgtEl>
                                          <p:spTgt spid="279">
                                            <p:txEl>
                                              <p:pRg end="2" st="2"/>
                                            </p:txEl>
                                          </p:spTgt>
                                        </p:tgtEl>
                                      </p:cBhvr>
                                    </p:animEffect>
                                  </p:childTnLst>
                                </p:cTn>
                              </p:par>
                            </p:childTnLst>
                          </p:cTn>
                        </p:par>
                        <p:par>
                          <p:cTn fill="hold">
                            <p:stCondLst>
                              <p:cond delay="3900"/>
                            </p:stCondLst>
                            <p:childTnLst>
                              <p:par>
                                <p:cTn fill="hold" nodeType="afterEffect" presetClass="entr" presetID="10" presetSubtype="0">
                                  <p:stCondLst>
                                    <p:cond delay="0"/>
                                  </p:stCondLst>
                                  <p:childTnLst>
                                    <p:set>
                                      <p:cBhvr>
                                        <p:cTn dur="1" fill="hold">
                                          <p:stCondLst>
                                            <p:cond delay="0"/>
                                          </p:stCondLst>
                                        </p:cTn>
                                        <p:tgtEl>
                                          <p:spTgt spid="279">
                                            <p:txEl>
                                              <p:pRg end="3" st="3"/>
                                            </p:txEl>
                                          </p:spTgt>
                                        </p:tgtEl>
                                        <p:attrNameLst>
                                          <p:attrName>style.visibility</p:attrName>
                                        </p:attrNameLst>
                                      </p:cBhvr>
                                      <p:to>
                                        <p:strVal val="visible"/>
                                      </p:to>
                                    </p:set>
                                    <p:animEffect filter="fade" transition="in">
                                      <p:cBhvr>
                                        <p:cTn dur="1300"/>
                                        <p:tgtEl>
                                          <p:spTgt spid="279">
                                            <p:txEl>
                                              <p:pRg end="3" st="3"/>
                                            </p:txEl>
                                          </p:spTgt>
                                        </p:tgtEl>
                                      </p:cBhvr>
                                    </p:animEffect>
                                  </p:childTnLst>
                                </p:cTn>
                              </p:par>
                            </p:childTnLst>
                          </p:cTn>
                        </p:par>
                        <p:par>
                          <p:cTn fill="hold">
                            <p:stCondLst>
                              <p:cond delay="5200"/>
                            </p:stCondLst>
                            <p:childTnLst>
                              <p:par>
                                <p:cTn fill="hold" nodeType="afterEffect" presetClass="entr" presetID="10" presetSubtype="0">
                                  <p:stCondLst>
                                    <p:cond delay="0"/>
                                  </p:stCondLst>
                                  <p:childTnLst>
                                    <p:set>
                                      <p:cBhvr>
                                        <p:cTn dur="1" fill="hold">
                                          <p:stCondLst>
                                            <p:cond delay="0"/>
                                          </p:stCondLst>
                                        </p:cTn>
                                        <p:tgtEl>
                                          <p:spTgt spid="279">
                                            <p:txEl>
                                              <p:pRg end="4" st="4"/>
                                            </p:txEl>
                                          </p:spTgt>
                                        </p:tgtEl>
                                        <p:attrNameLst>
                                          <p:attrName>style.visibility</p:attrName>
                                        </p:attrNameLst>
                                      </p:cBhvr>
                                      <p:to>
                                        <p:strVal val="visible"/>
                                      </p:to>
                                    </p:set>
                                    <p:animEffect filter="fade" transition="in">
                                      <p:cBhvr>
                                        <p:cTn dur="1300"/>
                                        <p:tgtEl>
                                          <p:spTgt spid="279">
                                            <p:txEl>
                                              <p:pRg end="4" st="4"/>
                                            </p:txEl>
                                          </p:spTgt>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279">
                                            <p:txEl>
                                              <p:pRg end="5" st="5"/>
                                            </p:txEl>
                                          </p:spTgt>
                                        </p:tgtEl>
                                        <p:attrNameLst>
                                          <p:attrName>style.visibility</p:attrName>
                                        </p:attrNameLst>
                                      </p:cBhvr>
                                      <p:to>
                                        <p:strVal val="visible"/>
                                      </p:to>
                                    </p:set>
                                    <p:animEffect filter="fade" transition="in">
                                      <p:cBhvr>
                                        <p:cTn dur="1300"/>
                                        <p:tgtEl>
                                          <p:spTgt spid="279">
                                            <p:txEl>
                                              <p:pRg end="5" st="5"/>
                                            </p:txEl>
                                          </p:spTgt>
                                        </p:tgtEl>
                                      </p:cBhvr>
                                    </p:animEffect>
                                  </p:childTnLst>
                                </p:cTn>
                              </p:par>
                            </p:childTnLst>
                          </p:cTn>
                        </p:par>
                        <p:par>
                          <p:cTn fill="hold">
                            <p:stCondLst>
                              <p:cond delay="7800"/>
                            </p:stCondLst>
                            <p:childTnLst>
                              <p:par>
                                <p:cTn fill="hold" nodeType="afterEffect" presetClass="entr" presetID="10" presetSubtype="0">
                                  <p:stCondLst>
                                    <p:cond delay="0"/>
                                  </p:stCondLst>
                                  <p:childTnLst>
                                    <p:set>
                                      <p:cBhvr>
                                        <p:cTn dur="1" fill="hold">
                                          <p:stCondLst>
                                            <p:cond delay="0"/>
                                          </p:stCondLst>
                                        </p:cTn>
                                        <p:tgtEl>
                                          <p:spTgt spid="279">
                                            <p:txEl>
                                              <p:pRg end="6" st="6"/>
                                            </p:txEl>
                                          </p:spTgt>
                                        </p:tgtEl>
                                        <p:attrNameLst>
                                          <p:attrName>style.visibility</p:attrName>
                                        </p:attrNameLst>
                                      </p:cBhvr>
                                      <p:to>
                                        <p:strVal val="visible"/>
                                      </p:to>
                                    </p:set>
                                    <p:animEffect filter="fade" transition="in">
                                      <p:cBhvr>
                                        <p:cTn dur="1300"/>
                                        <p:tgtEl>
                                          <p:spTgt spid="279">
                                            <p:txEl>
                                              <p:pRg end="6" st="6"/>
                                            </p:txEl>
                                          </p:spTgt>
                                        </p:tgtEl>
                                      </p:cBhvr>
                                    </p:animEffect>
                                  </p:childTnLst>
                                </p:cTn>
                              </p:par>
                            </p:childTnLst>
                          </p:cTn>
                        </p:par>
                        <p:par>
                          <p:cTn fill="hold">
                            <p:stCondLst>
                              <p:cond delay="9100"/>
                            </p:stCondLst>
                            <p:childTnLst>
                              <p:par>
                                <p:cTn fill="hold" nodeType="afterEffect" presetClass="entr" presetID="10" presetSubtype="0">
                                  <p:stCondLst>
                                    <p:cond delay="0"/>
                                  </p:stCondLst>
                                  <p:childTnLst>
                                    <p:set>
                                      <p:cBhvr>
                                        <p:cTn dur="1" fill="hold">
                                          <p:stCondLst>
                                            <p:cond delay="0"/>
                                          </p:stCondLst>
                                        </p:cTn>
                                        <p:tgtEl>
                                          <p:spTgt spid="279">
                                            <p:txEl>
                                              <p:pRg end="7" st="7"/>
                                            </p:txEl>
                                          </p:spTgt>
                                        </p:tgtEl>
                                        <p:attrNameLst>
                                          <p:attrName>style.visibility</p:attrName>
                                        </p:attrNameLst>
                                      </p:cBhvr>
                                      <p:to>
                                        <p:strVal val="visible"/>
                                      </p:to>
                                    </p:set>
                                    <p:animEffect filter="fade" transition="in">
                                      <p:cBhvr>
                                        <p:cTn dur="1300"/>
                                        <p:tgtEl>
                                          <p:spTgt spid="279">
                                            <p:txEl>
                                              <p:pRg end="7" st="7"/>
                                            </p:txEl>
                                          </p:spTgt>
                                        </p:tgtEl>
                                      </p:cBhvr>
                                    </p:animEffect>
                                  </p:childTnLst>
                                </p:cTn>
                              </p:par>
                            </p:childTnLst>
                          </p:cTn>
                        </p:par>
                        <p:par>
                          <p:cTn fill="hold">
                            <p:stCondLst>
                              <p:cond delay="10400"/>
                            </p:stCondLst>
                            <p:childTnLst>
                              <p:par>
                                <p:cTn fill="hold" nodeType="afterEffect" presetClass="entr" presetID="10" presetSubtype="0">
                                  <p:stCondLst>
                                    <p:cond delay="0"/>
                                  </p:stCondLst>
                                  <p:childTnLst>
                                    <p:set>
                                      <p:cBhvr>
                                        <p:cTn dur="1" fill="hold">
                                          <p:stCondLst>
                                            <p:cond delay="0"/>
                                          </p:stCondLst>
                                        </p:cTn>
                                        <p:tgtEl>
                                          <p:spTgt spid="279">
                                            <p:txEl>
                                              <p:pRg end="8" st="8"/>
                                            </p:txEl>
                                          </p:spTgt>
                                        </p:tgtEl>
                                        <p:attrNameLst>
                                          <p:attrName>style.visibility</p:attrName>
                                        </p:attrNameLst>
                                      </p:cBhvr>
                                      <p:to>
                                        <p:strVal val="visible"/>
                                      </p:to>
                                    </p:set>
                                    <p:animEffect filter="fade" transition="in">
                                      <p:cBhvr>
                                        <p:cTn dur="1300"/>
                                        <p:tgtEl>
                                          <p:spTgt spid="279">
                                            <p:txEl>
                                              <p:pRg end="8" st="8"/>
                                            </p:txEl>
                                          </p:spTgt>
                                        </p:tgtEl>
                                      </p:cBhvr>
                                    </p:animEffect>
                                  </p:childTnLst>
                                </p:cTn>
                              </p:par>
                            </p:childTnLst>
                          </p:cTn>
                        </p:par>
                        <p:par>
                          <p:cTn fill="hold">
                            <p:stCondLst>
                              <p:cond delay="11700"/>
                            </p:stCondLst>
                            <p:childTnLst>
                              <p:par>
                                <p:cTn fill="hold" nodeType="afterEffect" presetClass="entr" presetID="10" presetSubtype="0">
                                  <p:stCondLst>
                                    <p:cond delay="0"/>
                                  </p:stCondLst>
                                  <p:childTnLst>
                                    <p:set>
                                      <p:cBhvr>
                                        <p:cTn dur="1" fill="hold">
                                          <p:stCondLst>
                                            <p:cond delay="0"/>
                                          </p:stCondLst>
                                        </p:cTn>
                                        <p:tgtEl>
                                          <p:spTgt spid="279">
                                            <p:txEl>
                                              <p:pRg end="9" st="9"/>
                                            </p:txEl>
                                          </p:spTgt>
                                        </p:tgtEl>
                                        <p:attrNameLst>
                                          <p:attrName>style.visibility</p:attrName>
                                        </p:attrNameLst>
                                      </p:cBhvr>
                                      <p:to>
                                        <p:strVal val="visible"/>
                                      </p:to>
                                    </p:set>
                                    <p:animEffect filter="fade" transition="in">
                                      <p:cBhvr>
                                        <p:cTn dur="1300"/>
                                        <p:tgtEl>
                                          <p:spTgt spid="279">
                                            <p:txEl>
                                              <p:pRg end="9" st="9"/>
                                            </p:txEl>
                                          </p:spTgt>
                                        </p:tgtEl>
                                      </p:cBhvr>
                                    </p:animEffect>
                                  </p:childTnLst>
                                </p:cTn>
                              </p:par>
                            </p:childTnLst>
                          </p:cTn>
                        </p:par>
                        <p:par>
                          <p:cTn fill="hold">
                            <p:stCondLst>
                              <p:cond delay="13000"/>
                            </p:stCondLst>
                            <p:childTnLst>
                              <p:par>
                                <p:cTn fill="hold" nodeType="afterEffect" presetClass="entr" presetID="10" presetSubtype="0">
                                  <p:stCondLst>
                                    <p:cond delay="0"/>
                                  </p:stCondLst>
                                  <p:childTnLst>
                                    <p:set>
                                      <p:cBhvr>
                                        <p:cTn dur="1" fill="hold">
                                          <p:stCondLst>
                                            <p:cond delay="0"/>
                                          </p:stCondLst>
                                        </p:cTn>
                                        <p:tgtEl>
                                          <p:spTgt spid="279">
                                            <p:txEl>
                                              <p:pRg end="10" st="10"/>
                                            </p:txEl>
                                          </p:spTgt>
                                        </p:tgtEl>
                                        <p:attrNameLst>
                                          <p:attrName>style.visibility</p:attrName>
                                        </p:attrNameLst>
                                      </p:cBhvr>
                                      <p:to>
                                        <p:strVal val="visible"/>
                                      </p:to>
                                    </p:set>
                                    <p:animEffect filter="fade" transition="in">
                                      <p:cBhvr>
                                        <p:cTn dur="1300"/>
                                        <p:tgtEl>
                                          <p:spTgt spid="279">
                                            <p:txEl>
                                              <p:pRg end="10" st="10"/>
                                            </p:txEl>
                                          </p:spTgt>
                                        </p:tgtEl>
                                      </p:cBhvr>
                                    </p:animEffect>
                                  </p:childTnLst>
                                </p:cTn>
                              </p:par>
                            </p:childTnLst>
                          </p:cTn>
                        </p:par>
                        <p:par>
                          <p:cTn fill="hold">
                            <p:stCondLst>
                              <p:cond delay="14300"/>
                            </p:stCondLst>
                            <p:childTnLst>
                              <p:par>
                                <p:cTn fill="hold" nodeType="afterEffect" presetClass="entr" presetID="10" presetSubtype="0">
                                  <p:stCondLst>
                                    <p:cond delay="0"/>
                                  </p:stCondLst>
                                  <p:childTnLst>
                                    <p:set>
                                      <p:cBhvr>
                                        <p:cTn dur="1" fill="hold">
                                          <p:stCondLst>
                                            <p:cond delay="0"/>
                                          </p:stCondLst>
                                        </p:cTn>
                                        <p:tgtEl>
                                          <p:spTgt spid="279">
                                            <p:txEl>
                                              <p:pRg end="11" st="11"/>
                                            </p:txEl>
                                          </p:spTgt>
                                        </p:tgtEl>
                                        <p:attrNameLst>
                                          <p:attrName>style.visibility</p:attrName>
                                        </p:attrNameLst>
                                      </p:cBhvr>
                                      <p:to>
                                        <p:strVal val="visible"/>
                                      </p:to>
                                    </p:set>
                                    <p:animEffect filter="fade" transition="in">
                                      <p:cBhvr>
                                        <p:cTn dur="1300"/>
                                        <p:tgtEl>
                                          <p:spTgt spid="279">
                                            <p:txEl>
                                              <p:pRg end="11" st="11"/>
                                            </p:txEl>
                                          </p:spTgt>
                                        </p:tgtEl>
                                      </p:cBhvr>
                                    </p:animEffect>
                                  </p:childTnLst>
                                </p:cTn>
                              </p:par>
                            </p:childTnLst>
                          </p:cTn>
                        </p:par>
                        <p:par>
                          <p:cTn fill="hold">
                            <p:stCondLst>
                              <p:cond delay="15600"/>
                            </p:stCondLst>
                            <p:childTnLst>
                              <p:par>
                                <p:cTn fill="hold" nodeType="afterEffect" presetClass="entr" presetID="10" presetSubtype="0">
                                  <p:stCondLst>
                                    <p:cond delay="0"/>
                                  </p:stCondLst>
                                  <p:childTnLst>
                                    <p:set>
                                      <p:cBhvr>
                                        <p:cTn dur="1" fill="hold">
                                          <p:stCondLst>
                                            <p:cond delay="0"/>
                                          </p:stCondLst>
                                        </p:cTn>
                                        <p:tgtEl>
                                          <p:spTgt spid="279">
                                            <p:txEl>
                                              <p:pRg end="12" st="12"/>
                                            </p:txEl>
                                          </p:spTgt>
                                        </p:tgtEl>
                                        <p:attrNameLst>
                                          <p:attrName>style.visibility</p:attrName>
                                        </p:attrNameLst>
                                      </p:cBhvr>
                                      <p:to>
                                        <p:strVal val="visible"/>
                                      </p:to>
                                    </p:set>
                                    <p:animEffect filter="fade" transition="in">
                                      <p:cBhvr>
                                        <p:cTn dur="1300"/>
                                        <p:tgtEl>
                                          <p:spTgt spid="279">
                                            <p:txEl>
                                              <p:pRg end="12" st="12"/>
                                            </p:txEl>
                                          </p:spTgt>
                                        </p:tgtEl>
                                      </p:cBhvr>
                                    </p:animEffect>
                                  </p:childTnLst>
                                </p:cTn>
                              </p:par>
                            </p:childTnLst>
                          </p:cTn>
                        </p:par>
                        <p:par>
                          <p:cTn fill="hold">
                            <p:stCondLst>
                              <p:cond delay="16900"/>
                            </p:stCondLst>
                            <p:childTnLst>
                              <p:par>
                                <p:cTn fill="hold" nodeType="afterEffect" presetClass="entr" presetID="10" presetSubtype="0">
                                  <p:stCondLst>
                                    <p:cond delay="0"/>
                                  </p:stCondLst>
                                  <p:childTnLst>
                                    <p:set>
                                      <p:cBhvr>
                                        <p:cTn dur="1" fill="hold">
                                          <p:stCondLst>
                                            <p:cond delay="0"/>
                                          </p:stCondLst>
                                        </p:cTn>
                                        <p:tgtEl>
                                          <p:spTgt spid="279">
                                            <p:txEl>
                                              <p:pRg end="13" st="13"/>
                                            </p:txEl>
                                          </p:spTgt>
                                        </p:tgtEl>
                                        <p:attrNameLst>
                                          <p:attrName>style.visibility</p:attrName>
                                        </p:attrNameLst>
                                      </p:cBhvr>
                                      <p:to>
                                        <p:strVal val="visible"/>
                                      </p:to>
                                    </p:set>
                                    <p:animEffect filter="fade" transition="in">
                                      <p:cBhvr>
                                        <p:cTn dur="1300"/>
                                        <p:tgtEl>
                                          <p:spTgt spid="279">
                                            <p:txEl>
                                              <p:pRg end="13" st="13"/>
                                            </p:txEl>
                                          </p:spTgt>
                                        </p:tgtEl>
                                      </p:cBhvr>
                                    </p:animEffect>
                                  </p:childTnLst>
                                </p:cTn>
                              </p:par>
                            </p:childTnLst>
                          </p:cTn>
                        </p:par>
                        <p:par>
                          <p:cTn fill="hold">
                            <p:stCondLst>
                              <p:cond delay="18200"/>
                            </p:stCondLst>
                            <p:childTnLst>
                              <p:par>
                                <p:cTn fill="hold" nodeType="afterEffect" presetClass="entr" presetID="10" presetSubtype="0">
                                  <p:stCondLst>
                                    <p:cond delay="0"/>
                                  </p:stCondLst>
                                  <p:childTnLst>
                                    <p:set>
                                      <p:cBhvr>
                                        <p:cTn dur="1" fill="hold">
                                          <p:stCondLst>
                                            <p:cond delay="0"/>
                                          </p:stCondLst>
                                        </p:cTn>
                                        <p:tgtEl>
                                          <p:spTgt spid="279">
                                            <p:txEl>
                                              <p:pRg end="14" st="14"/>
                                            </p:txEl>
                                          </p:spTgt>
                                        </p:tgtEl>
                                        <p:attrNameLst>
                                          <p:attrName>style.visibility</p:attrName>
                                        </p:attrNameLst>
                                      </p:cBhvr>
                                      <p:to>
                                        <p:strVal val="visible"/>
                                      </p:to>
                                    </p:set>
                                    <p:animEffect filter="fade" transition="in">
                                      <p:cBhvr>
                                        <p:cTn dur="1300"/>
                                        <p:tgtEl>
                                          <p:spTgt spid="279">
                                            <p:txEl>
                                              <p:pRg end="14" st="14"/>
                                            </p:txEl>
                                          </p:spTgt>
                                        </p:tgtEl>
                                      </p:cBhvr>
                                    </p:animEffect>
                                  </p:childTnLst>
                                </p:cTn>
                              </p:par>
                            </p:childTnLst>
                          </p:cTn>
                        </p:par>
                        <p:par>
                          <p:cTn fill="hold">
                            <p:stCondLst>
                              <p:cond delay="19500"/>
                            </p:stCondLst>
                            <p:childTnLst>
                              <p:par>
                                <p:cTn fill="hold" nodeType="afterEffect" presetClass="entr" presetID="10" presetSubtype="0">
                                  <p:stCondLst>
                                    <p:cond delay="0"/>
                                  </p:stCondLst>
                                  <p:childTnLst>
                                    <p:set>
                                      <p:cBhvr>
                                        <p:cTn dur="1" fill="hold">
                                          <p:stCondLst>
                                            <p:cond delay="0"/>
                                          </p:stCondLst>
                                        </p:cTn>
                                        <p:tgtEl>
                                          <p:spTgt spid="279">
                                            <p:txEl>
                                              <p:pRg end="15" st="15"/>
                                            </p:txEl>
                                          </p:spTgt>
                                        </p:tgtEl>
                                        <p:attrNameLst>
                                          <p:attrName>style.visibility</p:attrName>
                                        </p:attrNameLst>
                                      </p:cBhvr>
                                      <p:to>
                                        <p:strVal val="visible"/>
                                      </p:to>
                                    </p:set>
                                    <p:animEffect filter="fade" transition="in">
                                      <p:cBhvr>
                                        <p:cTn dur="1300"/>
                                        <p:tgtEl>
                                          <p:spTgt spid="279">
                                            <p:txEl>
                                              <p:pRg end="15" st="15"/>
                                            </p:txEl>
                                          </p:spTgt>
                                        </p:tgtEl>
                                      </p:cBhvr>
                                    </p:animEffect>
                                  </p:childTnLst>
                                </p:cTn>
                              </p:par>
                            </p:childTnLst>
                          </p:cTn>
                        </p:par>
                        <p:par>
                          <p:cTn fill="hold">
                            <p:stCondLst>
                              <p:cond delay="20800"/>
                            </p:stCondLst>
                            <p:childTnLst>
                              <p:par>
                                <p:cTn fill="hold" nodeType="afterEffect" presetClass="entr" presetID="10" presetSubtype="0">
                                  <p:stCondLst>
                                    <p:cond delay="0"/>
                                  </p:stCondLst>
                                  <p:childTnLst>
                                    <p:set>
                                      <p:cBhvr>
                                        <p:cTn dur="1" fill="hold">
                                          <p:stCondLst>
                                            <p:cond delay="0"/>
                                          </p:stCondLst>
                                        </p:cTn>
                                        <p:tgtEl>
                                          <p:spTgt spid="279">
                                            <p:txEl>
                                              <p:pRg end="16" st="16"/>
                                            </p:txEl>
                                          </p:spTgt>
                                        </p:tgtEl>
                                        <p:attrNameLst>
                                          <p:attrName>style.visibility</p:attrName>
                                        </p:attrNameLst>
                                      </p:cBhvr>
                                      <p:to>
                                        <p:strVal val="visible"/>
                                      </p:to>
                                    </p:set>
                                    <p:animEffect filter="fade" transition="in">
                                      <p:cBhvr>
                                        <p:cTn dur="1300"/>
                                        <p:tgtEl>
                                          <p:spTgt spid="279">
                                            <p:txEl>
                                              <p:pRg end="16" st="1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9" name="Shape 289"/>
        <p:cNvGrpSpPr/>
        <p:nvPr/>
      </p:nvGrpSpPr>
      <p:grpSpPr>
        <a:xfrm>
          <a:off x="0" y="0"/>
          <a:ext cx="0" cy="0"/>
          <a:chOff x="0" y="0"/>
          <a:chExt cx="0" cy="0"/>
        </a:xfrm>
      </p:grpSpPr>
      <p:sp>
        <p:nvSpPr>
          <p:cNvPr id="290" name="Google Shape;290;p39"/>
          <p:cNvSpPr txBox="1"/>
          <p:nvPr>
            <p:ph idx="1" type="body"/>
          </p:nvPr>
        </p:nvSpPr>
        <p:spPr>
          <a:xfrm>
            <a:off x="628650" y="1417750"/>
            <a:ext cx="3943500" cy="3033300"/>
          </a:xfrm>
          <a:prstGeom prst="rect">
            <a:avLst/>
          </a:prstGeom>
          <a:noFill/>
          <a:ln>
            <a:noFill/>
          </a:ln>
        </p:spPr>
        <p:txBody>
          <a:bodyPr anchorCtr="0" anchor="t" bIns="34275" lIns="68575" spcFirstLastPara="1" rIns="68575" wrap="square" tIns="34275">
            <a:normAutofit lnSpcReduction="10000"/>
          </a:bodyPr>
          <a:lstStyle/>
          <a:p>
            <a:pPr indent="0" lvl="0" marL="0" rtl="0" algn="l">
              <a:lnSpc>
                <a:spcPct val="90000"/>
              </a:lnSpc>
              <a:spcBef>
                <a:spcPts val="0"/>
              </a:spcBef>
              <a:spcAft>
                <a:spcPts val="0"/>
              </a:spcAft>
              <a:buNone/>
            </a:pPr>
            <a:r>
              <a:rPr lang="pt-BR" sz="1400">
                <a:latin typeface="Roboto"/>
                <a:ea typeface="Roboto"/>
                <a:cs typeface="Roboto"/>
                <a:sym typeface="Roboto"/>
              </a:rPr>
              <a:t>Business Requirement (small snippet):</a:t>
            </a:r>
            <a:endParaRPr sz="1400">
              <a:latin typeface="Roboto"/>
              <a:ea typeface="Roboto"/>
              <a:cs typeface="Roboto"/>
              <a:sym typeface="Roboto"/>
            </a:endParaRPr>
          </a:p>
          <a:p>
            <a:pPr indent="0" lvl="0" marL="0" rtl="0" algn="l">
              <a:lnSpc>
                <a:spcPct val="90000"/>
              </a:lnSpc>
              <a:spcBef>
                <a:spcPts val="0"/>
              </a:spcBef>
              <a:spcAft>
                <a:spcPts val="0"/>
              </a:spcAft>
              <a:buNone/>
            </a:pPr>
            <a:r>
              <a:t/>
            </a:r>
            <a:endParaRPr sz="1400">
              <a:latin typeface="Roboto"/>
              <a:ea typeface="Roboto"/>
              <a:cs typeface="Roboto"/>
              <a:sym typeface="Roboto"/>
            </a:endParaRPr>
          </a:p>
          <a:p>
            <a:pPr indent="0" lvl="0" marL="0" rtl="0" algn="l">
              <a:lnSpc>
                <a:spcPct val="90000"/>
              </a:lnSpc>
              <a:spcBef>
                <a:spcPts val="0"/>
              </a:spcBef>
              <a:spcAft>
                <a:spcPts val="0"/>
              </a:spcAft>
              <a:buNone/>
            </a:pPr>
            <a:r>
              <a:rPr lang="pt-BR" sz="1400">
                <a:latin typeface="Roboto"/>
                <a:ea typeface="Roboto"/>
                <a:cs typeface="Roboto"/>
                <a:sym typeface="Roboto"/>
              </a:rPr>
              <a:t>We need to represent our users in the system, in addition we need to be able to permanently persist their data and be able to consult this data at any time. Users must have the following attributes:</a:t>
            </a:r>
            <a:endParaRPr sz="1400">
              <a:latin typeface="Roboto"/>
              <a:ea typeface="Roboto"/>
              <a:cs typeface="Roboto"/>
              <a:sym typeface="Roboto"/>
            </a:endParaRPr>
          </a:p>
          <a:p>
            <a:pPr indent="0" lvl="0" marL="0" rtl="0" algn="l">
              <a:lnSpc>
                <a:spcPct val="90000"/>
              </a:lnSpc>
              <a:spcBef>
                <a:spcPts val="0"/>
              </a:spcBef>
              <a:spcAft>
                <a:spcPts val="0"/>
              </a:spcAft>
              <a:buNone/>
            </a:pPr>
            <a:r>
              <a:t/>
            </a:r>
            <a:endParaRPr sz="1400">
              <a:latin typeface="Roboto"/>
              <a:ea typeface="Roboto"/>
              <a:cs typeface="Roboto"/>
              <a:sym typeface="Roboto"/>
            </a:endParaRPr>
          </a:p>
          <a:p>
            <a:pPr indent="-127000" lvl="0" marL="177800" rtl="0" algn="l">
              <a:lnSpc>
                <a:spcPct val="90000"/>
              </a:lnSpc>
              <a:spcBef>
                <a:spcPts val="0"/>
              </a:spcBef>
              <a:spcAft>
                <a:spcPts val="0"/>
              </a:spcAft>
              <a:buSzPts val="1400"/>
              <a:buChar char="•"/>
            </a:pPr>
            <a:r>
              <a:rPr lang="pt-BR" sz="1400">
                <a:latin typeface="Roboto"/>
                <a:ea typeface="Roboto"/>
                <a:cs typeface="Roboto"/>
                <a:sym typeface="Roboto"/>
              </a:rPr>
              <a:t>email</a:t>
            </a:r>
            <a:endParaRPr sz="1400">
              <a:latin typeface="Roboto"/>
              <a:ea typeface="Roboto"/>
              <a:cs typeface="Roboto"/>
              <a:sym typeface="Roboto"/>
            </a:endParaRPr>
          </a:p>
          <a:p>
            <a:pPr indent="-127000" lvl="0" marL="177800" rtl="0" algn="l">
              <a:lnSpc>
                <a:spcPct val="90000"/>
              </a:lnSpc>
              <a:spcBef>
                <a:spcPts val="0"/>
              </a:spcBef>
              <a:spcAft>
                <a:spcPts val="0"/>
              </a:spcAft>
              <a:buSzPts val="1400"/>
              <a:buChar char="•"/>
            </a:pPr>
            <a:r>
              <a:rPr lang="pt-BR" sz="1400">
                <a:latin typeface="Roboto"/>
                <a:ea typeface="Roboto"/>
                <a:cs typeface="Roboto"/>
                <a:sym typeface="Roboto"/>
              </a:rPr>
              <a:t>password</a:t>
            </a:r>
            <a:endParaRPr sz="1400">
              <a:latin typeface="Roboto"/>
              <a:ea typeface="Roboto"/>
              <a:cs typeface="Roboto"/>
              <a:sym typeface="Roboto"/>
            </a:endParaRPr>
          </a:p>
          <a:p>
            <a:pPr indent="-127000" lvl="0" marL="177800" rtl="0" algn="l">
              <a:lnSpc>
                <a:spcPct val="90000"/>
              </a:lnSpc>
              <a:spcBef>
                <a:spcPts val="0"/>
              </a:spcBef>
              <a:spcAft>
                <a:spcPts val="0"/>
              </a:spcAft>
              <a:buSzPts val="1400"/>
              <a:buChar char="•"/>
            </a:pPr>
            <a:r>
              <a:rPr lang="pt-BR" sz="1400">
                <a:latin typeface="Roboto"/>
                <a:ea typeface="Roboto"/>
                <a:cs typeface="Roboto"/>
                <a:sym typeface="Roboto"/>
              </a:rPr>
              <a:t>username</a:t>
            </a:r>
            <a:endParaRPr sz="1400">
              <a:latin typeface="Roboto"/>
              <a:ea typeface="Roboto"/>
              <a:cs typeface="Roboto"/>
              <a:sym typeface="Roboto"/>
            </a:endParaRPr>
          </a:p>
          <a:p>
            <a:pPr indent="-127000" lvl="0" marL="177800" rtl="0" algn="l">
              <a:lnSpc>
                <a:spcPct val="90000"/>
              </a:lnSpc>
              <a:spcBef>
                <a:spcPts val="0"/>
              </a:spcBef>
              <a:spcAft>
                <a:spcPts val="0"/>
              </a:spcAft>
              <a:buSzPts val="1400"/>
              <a:buChar char="•"/>
            </a:pPr>
            <a:r>
              <a:rPr lang="pt-BR" sz="1400">
                <a:latin typeface="Roboto"/>
                <a:ea typeface="Roboto"/>
                <a:cs typeface="Roboto"/>
                <a:sym typeface="Roboto"/>
              </a:rPr>
              <a:t>bio</a:t>
            </a:r>
            <a:endParaRPr sz="1400">
              <a:latin typeface="Roboto"/>
              <a:ea typeface="Roboto"/>
              <a:cs typeface="Roboto"/>
              <a:sym typeface="Roboto"/>
            </a:endParaRPr>
          </a:p>
          <a:p>
            <a:pPr indent="-127000" lvl="0" marL="177800" rtl="0" algn="l">
              <a:lnSpc>
                <a:spcPct val="90000"/>
              </a:lnSpc>
              <a:spcBef>
                <a:spcPts val="0"/>
              </a:spcBef>
              <a:spcAft>
                <a:spcPts val="0"/>
              </a:spcAft>
              <a:buClr>
                <a:schemeClr val="dk1"/>
              </a:buClr>
              <a:buSzPts val="1400"/>
              <a:buChar char="•"/>
            </a:pPr>
            <a:r>
              <a:rPr lang="pt-BR" sz="1400">
                <a:latin typeface="Roboto"/>
                <a:ea typeface="Roboto"/>
                <a:cs typeface="Roboto"/>
                <a:sym typeface="Roboto"/>
              </a:rPr>
              <a:t>image</a:t>
            </a:r>
            <a:endParaRPr sz="1400">
              <a:latin typeface="Roboto"/>
              <a:ea typeface="Roboto"/>
              <a:cs typeface="Roboto"/>
              <a:sym typeface="Roboto"/>
            </a:endParaRPr>
          </a:p>
          <a:p>
            <a:pPr indent="-38100" lvl="0" marL="177800" rtl="0" algn="l">
              <a:lnSpc>
                <a:spcPct val="90000"/>
              </a:lnSpc>
              <a:spcBef>
                <a:spcPts val="800"/>
              </a:spcBef>
              <a:spcAft>
                <a:spcPts val="0"/>
              </a:spcAft>
              <a:buClr>
                <a:schemeClr val="dk1"/>
              </a:buClr>
              <a:buSzPts val="2100"/>
              <a:buNone/>
            </a:pPr>
            <a:r>
              <a:t/>
            </a:r>
            <a:endParaRPr i="1">
              <a:latin typeface="Roboto"/>
              <a:ea typeface="Roboto"/>
              <a:cs typeface="Roboto"/>
              <a:sym typeface="Roboto"/>
            </a:endParaRPr>
          </a:p>
          <a:p>
            <a:pPr indent="-63500" lvl="1" marL="520700" rtl="0" algn="l">
              <a:lnSpc>
                <a:spcPct val="90000"/>
              </a:lnSpc>
              <a:spcBef>
                <a:spcPts val="400"/>
              </a:spcBef>
              <a:spcAft>
                <a:spcPts val="0"/>
              </a:spcAft>
              <a:buClr>
                <a:schemeClr val="dk1"/>
              </a:buClr>
              <a:buSzPts val="1800"/>
              <a:buNone/>
            </a:pPr>
            <a:r>
              <a:t/>
            </a:r>
            <a:endParaRPr>
              <a:latin typeface="Roboto"/>
              <a:ea typeface="Roboto"/>
              <a:cs typeface="Roboto"/>
              <a:sym typeface="Roboto"/>
            </a:endParaRPr>
          </a:p>
        </p:txBody>
      </p:sp>
      <p:sp>
        <p:nvSpPr>
          <p:cNvPr id="291" name="Google Shape;291;p39"/>
          <p:cNvSpPr txBox="1"/>
          <p:nvPr/>
        </p:nvSpPr>
        <p:spPr>
          <a:xfrm>
            <a:off x="6733394" y="111307"/>
            <a:ext cx="1899000" cy="241500"/>
          </a:xfrm>
          <a:prstGeom prst="rect">
            <a:avLst/>
          </a:prstGeom>
          <a:noFill/>
          <a:ln>
            <a:noFill/>
          </a:ln>
        </p:spPr>
        <p:txBody>
          <a:bodyPr anchorCtr="0" anchor="ctr" bIns="34275" lIns="68575" spcFirstLastPara="1" rIns="68575" wrap="square" tIns="34275">
            <a:normAutofit/>
          </a:bodyPr>
          <a:lstStyle/>
          <a:p>
            <a:pPr indent="0" lvl="0" marL="0" marR="0" rtl="0" algn="r">
              <a:lnSpc>
                <a:spcPct val="90000"/>
              </a:lnSpc>
              <a:spcBef>
                <a:spcPts val="0"/>
              </a:spcBef>
              <a:spcAft>
                <a:spcPts val="0"/>
              </a:spcAft>
              <a:buClr>
                <a:schemeClr val="dk1"/>
              </a:buClr>
              <a:buSzPts val="1100"/>
              <a:buFont typeface="Calibri"/>
              <a:buNone/>
            </a:pPr>
            <a:r>
              <a:t/>
            </a:r>
            <a:endParaRPr b="1" i="0" sz="1100" u="none" cap="none" strike="noStrike">
              <a:solidFill>
                <a:schemeClr val="dk1"/>
              </a:solidFill>
              <a:latin typeface="Roboto"/>
              <a:ea typeface="Roboto"/>
              <a:cs typeface="Roboto"/>
              <a:sym typeface="Roboto"/>
            </a:endParaRPr>
          </a:p>
        </p:txBody>
      </p:sp>
      <p:sp>
        <p:nvSpPr>
          <p:cNvPr id="292" name="Google Shape;292;p39"/>
          <p:cNvSpPr txBox="1"/>
          <p:nvPr/>
        </p:nvSpPr>
        <p:spPr>
          <a:xfrm>
            <a:off x="6413942" y="4759545"/>
            <a:ext cx="138600" cy="2385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t/>
            </a:r>
            <a:endParaRPr b="0" i="0" sz="1100" u="none" cap="none" strike="noStrike">
              <a:solidFill>
                <a:schemeClr val="lt1"/>
              </a:solidFill>
              <a:latin typeface="Roboto"/>
              <a:ea typeface="Roboto"/>
              <a:cs typeface="Roboto"/>
              <a:sym typeface="Roboto"/>
            </a:endParaRPr>
          </a:p>
        </p:txBody>
      </p:sp>
      <p:sp>
        <p:nvSpPr>
          <p:cNvPr id="293" name="Google Shape;293;p39"/>
          <p:cNvSpPr txBox="1"/>
          <p:nvPr>
            <p:ph type="title"/>
          </p:nvPr>
        </p:nvSpPr>
        <p:spPr>
          <a:xfrm>
            <a:off x="628650" y="338700"/>
            <a:ext cx="39435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700"/>
              <a:buFont typeface="Roboto"/>
              <a:buNone/>
            </a:pPr>
            <a:r>
              <a:rPr lang="pt-BR" sz="2700">
                <a:latin typeface="Roboto"/>
                <a:ea typeface="Roboto"/>
                <a:cs typeface="Roboto"/>
                <a:sym typeface="Roboto"/>
              </a:rPr>
              <a:t>The Problem - Example</a:t>
            </a:r>
            <a:endParaRPr sz="2700">
              <a:latin typeface="Roboto"/>
              <a:ea typeface="Roboto"/>
              <a:cs typeface="Roboto"/>
              <a:sym typeface="Roboto"/>
            </a:endParaRPr>
          </a:p>
        </p:txBody>
      </p:sp>
      <p:sp>
        <p:nvSpPr>
          <p:cNvPr id="294" name="Google Shape;294;p39"/>
          <p:cNvSpPr txBox="1"/>
          <p:nvPr/>
        </p:nvSpPr>
        <p:spPr>
          <a:xfrm>
            <a:off x="6614015" y="111307"/>
            <a:ext cx="2018400" cy="241500"/>
          </a:xfrm>
          <a:prstGeom prst="rect">
            <a:avLst/>
          </a:prstGeom>
          <a:noFill/>
          <a:ln>
            <a:noFill/>
          </a:ln>
        </p:spPr>
        <p:txBody>
          <a:bodyPr anchorCtr="0" anchor="ctr" bIns="34275" lIns="68575" spcFirstLastPara="1" rIns="68575" wrap="square" tIns="34275">
            <a:normAutofit fontScale="70000" lnSpcReduction="20000"/>
          </a:bodyPr>
          <a:lstStyle/>
          <a:p>
            <a:pPr indent="0" lvl="0" marL="0" rtl="0" algn="r">
              <a:lnSpc>
                <a:spcPct val="90000"/>
              </a:lnSpc>
              <a:spcBef>
                <a:spcPts val="0"/>
              </a:spcBef>
              <a:spcAft>
                <a:spcPts val="0"/>
              </a:spcAft>
              <a:buClr>
                <a:schemeClr val="dk1"/>
              </a:buClr>
              <a:buSzPct val="100000"/>
              <a:buFont typeface="Roboto"/>
              <a:buNone/>
            </a:pPr>
            <a:r>
              <a:rPr lang="pt-BR" sz="1100">
                <a:solidFill>
                  <a:schemeClr val="dk1"/>
                </a:solidFill>
                <a:latin typeface="Roboto"/>
                <a:ea typeface="Roboto"/>
                <a:cs typeface="Roboto"/>
                <a:sym typeface="Roboto"/>
              </a:rPr>
              <a:t>eigr.io – Spawn Cloud Native Service Mesh</a:t>
            </a:r>
            <a:endParaRPr b="1" sz="1100">
              <a:solidFill>
                <a:schemeClr val="dk1"/>
              </a:solidFill>
              <a:latin typeface="Roboto"/>
              <a:ea typeface="Roboto"/>
              <a:cs typeface="Roboto"/>
              <a:sym typeface="Roboto"/>
            </a:endParaRPr>
          </a:p>
          <a:p>
            <a:pPr indent="0" lvl="0" marL="0" marR="0" rtl="0" algn="r">
              <a:lnSpc>
                <a:spcPct val="90000"/>
              </a:lnSpc>
              <a:spcBef>
                <a:spcPts val="0"/>
              </a:spcBef>
              <a:spcAft>
                <a:spcPts val="0"/>
              </a:spcAft>
              <a:buClr>
                <a:schemeClr val="dk1"/>
              </a:buClr>
              <a:buSzPct val="100000"/>
              <a:buFont typeface="Roboto"/>
              <a:buNone/>
            </a:pPr>
            <a:r>
              <a:t/>
            </a:r>
            <a:endParaRPr sz="1100">
              <a:solidFill>
                <a:schemeClr val="dk1"/>
              </a:solidFill>
              <a:latin typeface="Roboto"/>
              <a:ea typeface="Roboto"/>
              <a:cs typeface="Roboto"/>
              <a:sym typeface="Roboto"/>
            </a:endParaRPr>
          </a:p>
        </p:txBody>
      </p:sp>
      <p:sp>
        <p:nvSpPr>
          <p:cNvPr id="295" name="Google Shape;295;p39"/>
          <p:cNvSpPr txBox="1"/>
          <p:nvPr/>
        </p:nvSpPr>
        <p:spPr>
          <a:xfrm>
            <a:off x="5108921" y="4759545"/>
            <a:ext cx="2748600" cy="408000"/>
          </a:xfrm>
          <a:prstGeom prst="rect">
            <a:avLst/>
          </a:prstGeom>
          <a:noFill/>
          <a:ln>
            <a:noFill/>
          </a:ln>
        </p:spPr>
        <p:txBody>
          <a:bodyPr anchorCtr="0" anchor="t" bIns="34275" lIns="68575" spcFirstLastPara="1" rIns="68575" wrap="square" tIns="34275">
            <a:spAutoFit/>
          </a:bodyPr>
          <a:lstStyle/>
          <a:p>
            <a:pPr indent="0" lvl="0" marL="0" rtl="0" algn="just">
              <a:spcBef>
                <a:spcPts val="0"/>
              </a:spcBef>
              <a:spcAft>
                <a:spcPts val="0"/>
              </a:spcAft>
              <a:buClr>
                <a:schemeClr val="dk1"/>
              </a:buClr>
              <a:buFont typeface="Arial"/>
              <a:buNone/>
            </a:pPr>
            <a:r>
              <a:rPr lang="pt-BR" sz="1100">
                <a:solidFill>
                  <a:schemeClr val="lt1"/>
                </a:solidFill>
                <a:latin typeface="Roboto"/>
                <a:ea typeface="Roboto"/>
                <a:cs typeface="Roboto"/>
                <a:sym typeface="Roboto"/>
              </a:rPr>
              <a:t>Elug SP - Meetup 2023</a:t>
            </a:r>
            <a:endParaRPr sz="1100">
              <a:solidFill>
                <a:schemeClr val="lt1"/>
              </a:solidFill>
              <a:latin typeface="Roboto"/>
              <a:ea typeface="Roboto"/>
              <a:cs typeface="Roboto"/>
              <a:sym typeface="Roboto"/>
            </a:endParaRPr>
          </a:p>
          <a:p>
            <a:pPr indent="0" lvl="0" marL="0" marR="0" rtl="0" algn="just">
              <a:spcBef>
                <a:spcPts val="0"/>
              </a:spcBef>
              <a:spcAft>
                <a:spcPts val="0"/>
              </a:spcAft>
              <a:buNone/>
            </a:pPr>
            <a:r>
              <a:t/>
            </a:r>
            <a:endParaRPr sz="1100">
              <a:solidFill>
                <a:schemeClr val="lt1"/>
              </a:solidFill>
              <a:latin typeface="Roboto"/>
              <a:ea typeface="Roboto"/>
              <a:cs typeface="Roboto"/>
              <a:sym typeface="Roboto"/>
            </a:endParaRPr>
          </a:p>
        </p:txBody>
      </p:sp>
      <p:pic>
        <p:nvPicPr>
          <p:cNvPr id="296" name="Google Shape;296;p39"/>
          <p:cNvPicPr preferRelativeResize="0"/>
          <p:nvPr/>
        </p:nvPicPr>
        <p:blipFill>
          <a:blip r:embed="rId4">
            <a:alphaModFix/>
          </a:blip>
          <a:stretch>
            <a:fillRect/>
          </a:stretch>
        </p:blipFill>
        <p:spPr>
          <a:xfrm>
            <a:off x="5833475" y="501800"/>
            <a:ext cx="2798975" cy="3949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0" name="Shape 300"/>
        <p:cNvGrpSpPr/>
        <p:nvPr/>
      </p:nvGrpSpPr>
      <p:grpSpPr>
        <a:xfrm>
          <a:off x="0" y="0"/>
          <a:ext cx="0" cy="0"/>
          <a:chOff x="0" y="0"/>
          <a:chExt cx="0" cy="0"/>
        </a:xfrm>
      </p:grpSpPr>
      <p:sp>
        <p:nvSpPr>
          <p:cNvPr id="301" name="Google Shape;301;p40"/>
          <p:cNvSpPr txBox="1"/>
          <p:nvPr/>
        </p:nvSpPr>
        <p:spPr>
          <a:xfrm>
            <a:off x="6733394" y="111307"/>
            <a:ext cx="1899000" cy="241500"/>
          </a:xfrm>
          <a:prstGeom prst="rect">
            <a:avLst/>
          </a:prstGeom>
          <a:noFill/>
          <a:ln>
            <a:noFill/>
          </a:ln>
        </p:spPr>
        <p:txBody>
          <a:bodyPr anchorCtr="0" anchor="ctr" bIns="34275" lIns="68575" spcFirstLastPara="1" rIns="68575" wrap="square" tIns="34275">
            <a:normAutofit/>
          </a:bodyPr>
          <a:lstStyle/>
          <a:p>
            <a:pPr indent="0" lvl="0" marL="0" marR="0" rtl="0" algn="r">
              <a:lnSpc>
                <a:spcPct val="90000"/>
              </a:lnSpc>
              <a:spcBef>
                <a:spcPts val="0"/>
              </a:spcBef>
              <a:spcAft>
                <a:spcPts val="0"/>
              </a:spcAft>
              <a:buClr>
                <a:schemeClr val="dk1"/>
              </a:buClr>
              <a:buSzPts val="1100"/>
              <a:buFont typeface="Calibri"/>
              <a:buNone/>
            </a:pPr>
            <a:r>
              <a:t/>
            </a:r>
            <a:endParaRPr b="1" i="0" sz="1100" u="none" cap="none" strike="noStrike">
              <a:solidFill>
                <a:schemeClr val="dk1"/>
              </a:solidFill>
              <a:latin typeface="Roboto"/>
              <a:ea typeface="Roboto"/>
              <a:cs typeface="Roboto"/>
              <a:sym typeface="Roboto"/>
            </a:endParaRPr>
          </a:p>
        </p:txBody>
      </p:sp>
      <p:sp>
        <p:nvSpPr>
          <p:cNvPr id="302" name="Google Shape;302;p40"/>
          <p:cNvSpPr txBox="1"/>
          <p:nvPr/>
        </p:nvSpPr>
        <p:spPr>
          <a:xfrm>
            <a:off x="6413942" y="4759545"/>
            <a:ext cx="138600" cy="2385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t/>
            </a:r>
            <a:endParaRPr b="0" i="0" sz="1100" u="none" cap="none" strike="noStrike">
              <a:solidFill>
                <a:schemeClr val="lt1"/>
              </a:solidFill>
              <a:latin typeface="Roboto"/>
              <a:ea typeface="Roboto"/>
              <a:cs typeface="Roboto"/>
              <a:sym typeface="Roboto"/>
            </a:endParaRPr>
          </a:p>
        </p:txBody>
      </p:sp>
      <p:sp>
        <p:nvSpPr>
          <p:cNvPr id="303" name="Google Shape;303;p40"/>
          <p:cNvSpPr txBox="1"/>
          <p:nvPr>
            <p:ph type="title"/>
          </p:nvPr>
        </p:nvSpPr>
        <p:spPr>
          <a:xfrm>
            <a:off x="2279700" y="338700"/>
            <a:ext cx="4584600" cy="7659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700"/>
              <a:buFont typeface="Roboto"/>
              <a:buNone/>
            </a:pPr>
            <a:r>
              <a:rPr lang="pt-BR" sz="2700">
                <a:latin typeface="Roboto"/>
                <a:ea typeface="Roboto"/>
                <a:cs typeface="Roboto"/>
                <a:sym typeface="Roboto"/>
              </a:rPr>
              <a:t>The Problem - Example </a:t>
            </a:r>
            <a:r>
              <a:rPr lang="pt-BR" sz="1000">
                <a:latin typeface="Roboto"/>
                <a:ea typeface="Roboto"/>
                <a:cs typeface="Roboto"/>
                <a:sym typeface="Roboto"/>
              </a:rPr>
              <a:t>😀</a:t>
            </a:r>
            <a:endParaRPr sz="1000">
              <a:latin typeface="Roboto"/>
              <a:ea typeface="Roboto"/>
              <a:cs typeface="Roboto"/>
              <a:sym typeface="Roboto"/>
            </a:endParaRPr>
          </a:p>
        </p:txBody>
      </p:sp>
      <p:sp>
        <p:nvSpPr>
          <p:cNvPr id="304" name="Google Shape;304;p40"/>
          <p:cNvSpPr txBox="1"/>
          <p:nvPr/>
        </p:nvSpPr>
        <p:spPr>
          <a:xfrm>
            <a:off x="6614015" y="111307"/>
            <a:ext cx="2018400" cy="241500"/>
          </a:xfrm>
          <a:prstGeom prst="rect">
            <a:avLst/>
          </a:prstGeom>
          <a:noFill/>
          <a:ln>
            <a:noFill/>
          </a:ln>
        </p:spPr>
        <p:txBody>
          <a:bodyPr anchorCtr="0" anchor="ctr" bIns="34275" lIns="68575" spcFirstLastPara="1" rIns="68575" wrap="square" tIns="34275">
            <a:normAutofit fontScale="70000" lnSpcReduction="20000"/>
          </a:bodyPr>
          <a:lstStyle/>
          <a:p>
            <a:pPr indent="0" lvl="0" marL="0" rtl="0" algn="r">
              <a:lnSpc>
                <a:spcPct val="90000"/>
              </a:lnSpc>
              <a:spcBef>
                <a:spcPts val="0"/>
              </a:spcBef>
              <a:spcAft>
                <a:spcPts val="0"/>
              </a:spcAft>
              <a:buClr>
                <a:schemeClr val="dk1"/>
              </a:buClr>
              <a:buSzPct val="100000"/>
              <a:buFont typeface="Roboto"/>
              <a:buNone/>
            </a:pPr>
            <a:r>
              <a:rPr lang="pt-BR" sz="1100">
                <a:solidFill>
                  <a:schemeClr val="dk1"/>
                </a:solidFill>
                <a:latin typeface="Roboto"/>
                <a:ea typeface="Roboto"/>
                <a:cs typeface="Roboto"/>
                <a:sym typeface="Roboto"/>
              </a:rPr>
              <a:t>eigr.io – Spawn Cloud Native Service Mesh</a:t>
            </a:r>
            <a:endParaRPr b="1" sz="1100">
              <a:solidFill>
                <a:schemeClr val="dk1"/>
              </a:solidFill>
              <a:latin typeface="Roboto"/>
              <a:ea typeface="Roboto"/>
              <a:cs typeface="Roboto"/>
              <a:sym typeface="Roboto"/>
            </a:endParaRPr>
          </a:p>
          <a:p>
            <a:pPr indent="0" lvl="0" marL="0" marR="0" rtl="0" algn="r">
              <a:lnSpc>
                <a:spcPct val="90000"/>
              </a:lnSpc>
              <a:spcBef>
                <a:spcPts val="0"/>
              </a:spcBef>
              <a:spcAft>
                <a:spcPts val="0"/>
              </a:spcAft>
              <a:buClr>
                <a:schemeClr val="dk1"/>
              </a:buClr>
              <a:buSzPct val="100000"/>
              <a:buFont typeface="Roboto"/>
              <a:buNone/>
            </a:pPr>
            <a:r>
              <a:t/>
            </a:r>
            <a:endParaRPr sz="1100">
              <a:solidFill>
                <a:schemeClr val="dk1"/>
              </a:solidFill>
              <a:latin typeface="Roboto"/>
              <a:ea typeface="Roboto"/>
              <a:cs typeface="Roboto"/>
              <a:sym typeface="Roboto"/>
            </a:endParaRPr>
          </a:p>
        </p:txBody>
      </p:sp>
      <p:sp>
        <p:nvSpPr>
          <p:cNvPr id="305" name="Google Shape;305;p40"/>
          <p:cNvSpPr txBox="1"/>
          <p:nvPr/>
        </p:nvSpPr>
        <p:spPr>
          <a:xfrm>
            <a:off x="5108921" y="4759545"/>
            <a:ext cx="2748600" cy="408000"/>
          </a:xfrm>
          <a:prstGeom prst="rect">
            <a:avLst/>
          </a:prstGeom>
          <a:noFill/>
          <a:ln>
            <a:noFill/>
          </a:ln>
        </p:spPr>
        <p:txBody>
          <a:bodyPr anchorCtr="0" anchor="t" bIns="34275" lIns="68575" spcFirstLastPara="1" rIns="68575" wrap="square" tIns="34275">
            <a:spAutoFit/>
          </a:bodyPr>
          <a:lstStyle/>
          <a:p>
            <a:pPr indent="0" lvl="0" marL="0" rtl="0" algn="just">
              <a:spcBef>
                <a:spcPts val="0"/>
              </a:spcBef>
              <a:spcAft>
                <a:spcPts val="0"/>
              </a:spcAft>
              <a:buClr>
                <a:schemeClr val="dk1"/>
              </a:buClr>
              <a:buFont typeface="Arial"/>
              <a:buNone/>
            </a:pPr>
            <a:r>
              <a:rPr lang="pt-BR" sz="1100">
                <a:solidFill>
                  <a:schemeClr val="lt1"/>
                </a:solidFill>
                <a:latin typeface="Roboto"/>
                <a:ea typeface="Roboto"/>
                <a:cs typeface="Roboto"/>
                <a:sym typeface="Roboto"/>
              </a:rPr>
              <a:t>Elug SP - Meetup 2023</a:t>
            </a:r>
            <a:endParaRPr sz="1100">
              <a:solidFill>
                <a:schemeClr val="lt1"/>
              </a:solidFill>
              <a:latin typeface="Roboto"/>
              <a:ea typeface="Roboto"/>
              <a:cs typeface="Roboto"/>
              <a:sym typeface="Roboto"/>
            </a:endParaRPr>
          </a:p>
          <a:p>
            <a:pPr indent="0" lvl="0" marL="0" marR="0" rtl="0" algn="just">
              <a:spcBef>
                <a:spcPts val="0"/>
              </a:spcBef>
              <a:spcAft>
                <a:spcPts val="0"/>
              </a:spcAft>
              <a:buNone/>
            </a:pPr>
            <a:r>
              <a:t/>
            </a:r>
            <a:endParaRPr sz="1100">
              <a:solidFill>
                <a:schemeClr val="lt1"/>
              </a:solidFill>
              <a:latin typeface="Roboto"/>
              <a:ea typeface="Roboto"/>
              <a:cs typeface="Roboto"/>
              <a:sym typeface="Roboto"/>
            </a:endParaRPr>
          </a:p>
        </p:txBody>
      </p:sp>
      <p:pic>
        <p:nvPicPr>
          <p:cNvPr id="306" name="Google Shape;306;p40"/>
          <p:cNvPicPr preferRelativeResize="0"/>
          <p:nvPr/>
        </p:nvPicPr>
        <p:blipFill>
          <a:blip r:embed="rId4">
            <a:alphaModFix/>
          </a:blip>
          <a:stretch>
            <a:fillRect/>
          </a:stretch>
        </p:blipFill>
        <p:spPr>
          <a:xfrm>
            <a:off x="2391025" y="1104600"/>
            <a:ext cx="4342374" cy="3374325"/>
          </a:xfrm>
          <a:prstGeom prst="rect">
            <a:avLst/>
          </a:prstGeom>
          <a:noFill/>
          <a:ln>
            <a:noFill/>
          </a:ln>
        </p:spPr>
      </p:pic>
      <p:sp>
        <p:nvSpPr>
          <p:cNvPr id="307" name="Google Shape;307;p40"/>
          <p:cNvSpPr/>
          <p:nvPr/>
        </p:nvSpPr>
        <p:spPr>
          <a:xfrm>
            <a:off x="4056249" y="2341775"/>
            <a:ext cx="557700" cy="1740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0"/>
          <p:cNvSpPr/>
          <p:nvPr/>
        </p:nvSpPr>
        <p:spPr>
          <a:xfrm>
            <a:off x="4745324" y="3414150"/>
            <a:ext cx="557700" cy="1740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2" name="Shape 312"/>
        <p:cNvGrpSpPr/>
        <p:nvPr/>
      </p:nvGrpSpPr>
      <p:grpSpPr>
        <a:xfrm>
          <a:off x="0" y="0"/>
          <a:ext cx="0" cy="0"/>
          <a:chOff x="0" y="0"/>
          <a:chExt cx="0" cy="0"/>
        </a:xfrm>
      </p:grpSpPr>
      <p:sp>
        <p:nvSpPr>
          <p:cNvPr id="313" name="Google Shape;313;p41"/>
          <p:cNvSpPr txBox="1"/>
          <p:nvPr/>
        </p:nvSpPr>
        <p:spPr>
          <a:xfrm>
            <a:off x="6733394" y="111307"/>
            <a:ext cx="1899000" cy="241500"/>
          </a:xfrm>
          <a:prstGeom prst="rect">
            <a:avLst/>
          </a:prstGeom>
          <a:noFill/>
          <a:ln>
            <a:noFill/>
          </a:ln>
        </p:spPr>
        <p:txBody>
          <a:bodyPr anchorCtr="0" anchor="ctr" bIns="34275" lIns="68575" spcFirstLastPara="1" rIns="68575" wrap="square" tIns="34275">
            <a:normAutofit/>
          </a:bodyPr>
          <a:lstStyle/>
          <a:p>
            <a:pPr indent="0" lvl="0" marL="0" marR="0" rtl="0" algn="r">
              <a:lnSpc>
                <a:spcPct val="90000"/>
              </a:lnSpc>
              <a:spcBef>
                <a:spcPts val="0"/>
              </a:spcBef>
              <a:spcAft>
                <a:spcPts val="0"/>
              </a:spcAft>
              <a:buClr>
                <a:schemeClr val="dk1"/>
              </a:buClr>
              <a:buSzPts val="1100"/>
              <a:buFont typeface="Calibri"/>
              <a:buNone/>
            </a:pPr>
            <a:r>
              <a:t/>
            </a:r>
            <a:endParaRPr b="1" i="0" sz="1100" u="none" cap="none" strike="noStrike">
              <a:solidFill>
                <a:schemeClr val="dk1"/>
              </a:solidFill>
              <a:latin typeface="Roboto"/>
              <a:ea typeface="Roboto"/>
              <a:cs typeface="Roboto"/>
              <a:sym typeface="Roboto"/>
            </a:endParaRPr>
          </a:p>
        </p:txBody>
      </p:sp>
      <p:sp>
        <p:nvSpPr>
          <p:cNvPr id="314" name="Google Shape;314;p41"/>
          <p:cNvSpPr txBox="1"/>
          <p:nvPr/>
        </p:nvSpPr>
        <p:spPr>
          <a:xfrm>
            <a:off x="6413942" y="4759545"/>
            <a:ext cx="138600" cy="2385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t/>
            </a:r>
            <a:endParaRPr b="0" i="0" sz="1100" u="none" cap="none" strike="noStrike">
              <a:solidFill>
                <a:schemeClr val="lt1"/>
              </a:solidFill>
              <a:latin typeface="Roboto"/>
              <a:ea typeface="Roboto"/>
              <a:cs typeface="Roboto"/>
              <a:sym typeface="Roboto"/>
            </a:endParaRPr>
          </a:p>
        </p:txBody>
      </p:sp>
      <p:sp>
        <p:nvSpPr>
          <p:cNvPr id="315" name="Google Shape;315;p41"/>
          <p:cNvSpPr txBox="1"/>
          <p:nvPr>
            <p:ph type="title"/>
          </p:nvPr>
        </p:nvSpPr>
        <p:spPr>
          <a:xfrm>
            <a:off x="2600250" y="338700"/>
            <a:ext cx="3943500" cy="860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700"/>
              <a:buFont typeface="Roboto"/>
              <a:buNone/>
            </a:pPr>
            <a:r>
              <a:rPr lang="pt-BR" sz="2700">
                <a:latin typeface="Roboto"/>
                <a:ea typeface="Roboto"/>
                <a:cs typeface="Roboto"/>
                <a:sym typeface="Roboto"/>
              </a:rPr>
              <a:t>The Problem - Example </a:t>
            </a:r>
            <a:r>
              <a:rPr lang="pt-BR" sz="1000">
                <a:latin typeface="Roboto"/>
                <a:ea typeface="Roboto"/>
                <a:cs typeface="Roboto"/>
                <a:sym typeface="Roboto"/>
              </a:rPr>
              <a:t>🤔</a:t>
            </a:r>
            <a:endParaRPr sz="1000">
              <a:latin typeface="Roboto"/>
              <a:ea typeface="Roboto"/>
              <a:cs typeface="Roboto"/>
              <a:sym typeface="Roboto"/>
            </a:endParaRPr>
          </a:p>
        </p:txBody>
      </p:sp>
      <p:sp>
        <p:nvSpPr>
          <p:cNvPr id="316" name="Google Shape;316;p41"/>
          <p:cNvSpPr txBox="1"/>
          <p:nvPr/>
        </p:nvSpPr>
        <p:spPr>
          <a:xfrm>
            <a:off x="6614015" y="111307"/>
            <a:ext cx="2018400" cy="241500"/>
          </a:xfrm>
          <a:prstGeom prst="rect">
            <a:avLst/>
          </a:prstGeom>
          <a:noFill/>
          <a:ln>
            <a:noFill/>
          </a:ln>
        </p:spPr>
        <p:txBody>
          <a:bodyPr anchorCtr="0" anchor="ctr" bIns="34275" lIns="68575" spcFirstLastPara="1" rIns="68575" wrap="square" tIns="34275">
            <a:normAutofit fontScale="70000" lnSpcReduction="20000"/>
          </a:bodyPr>
          <a:lstStyle/>
          <a:p>
            <a:pPr indent="0" lvl="0" marL="0" rtl="0" algn="r">
              <a:lnSpc>
                <a:spcPct val="90000"/>
              </a:lnSpc>
              <a:spcBef>
                <a:spcPts val="0"/>
              </a:spcBef>
              <a:spcAft>
                <a:spcPts val="0"/>
              </a:spcAft>
              <a:buClr>
                <a:schemeClr val="dk1"/>
              </a:buClr>
              <a:buSzPct val="100000"/>
              <a:buFont typeface="Roboto"/>
              <a:buNone/>
            </a:pPr>
            <a:r>
              <a:rPr lang="pt-BR" sz="1100">
                <a:solidFill>
                  <a:schemeClr val="dk1"/>
                </a:solidFill>
                <a:latin typeface="Roboto"/>
                <a:ea typeface="Roboto"/>
                <a:cs typeface="Roboto"/>
                <a:sym typeface="Roboto"/>
              </a:rPr>
              <a:t>eigr.io – Spawn Cloud Native Service Mesh</a:t>
            </a:r>
            <a:endParaRPr b="1" sz="1100">
              <a:solidFill>
                <a:schemeClr val="dk1"/>
              </a:solidFill>
              <a:latin typeface="Roboto"/>
              <a:ea typeface="Roboto"/>
              <a:cs typeface="Roboto"/>
              <a:sym typeface="Roboto"/>
            </a:endParaRPr>
          </a:p>
          <a:p>
            <a:pPr indent="0" lvl="0" marL="0" marR="0" rtl="0" algn="r">
              <a:lnSpc>
                <a:spcPct val="90000"/>
              </a:lnSpc>
              <a:spcBef>
                <a:spcPts val="0"/>
              </a:spcBef>
              <a:spcAft>
                <a:spcPts val="0"/>
              </a:spcAft>
              <a:buClr>
                <a:schemeClr val="dk1"/>
              </a:buClr>
              <a:buSzPct val="100000"/>
              <a:buFont typeface="Roboto"/>
              <a:buNone/>
            </a:pPr>
            <a:r>
              <a:t/>
            </a:r>
            <a:endParaRPr sz="1100">
              <a:solidFill>
                <a:schemeClr val="dk1"/>
              </a:solidFill>
              <a:latin typeface="Roboto"/>
              <a:ea typeface="Roboto"/>
              <a:cs typeface="Roboto"/>
              <a:sym typeface="Roboto"/>
            </a:endParaRPr>
          </a:p>
        </p:txBody>
      </p:sp>
      <p:sp>
        <p:nvSpPr>
          <p:cNvPr id="317" name="Google Shape;317;p41"/>
          <p:cNvSpPr txBox="1"/>
          <p:nvPr/>
        </p:nvSpPr>
        <p:spPr>
          <a:xfrm>
            <a:off x="5108921" y="4759545"/>
            <a:ext cx="2748600" cy="408000"/>
          </a:xfrm>
          <a:prstGeom prst="rect">
            <a:avLst/>
          </a:prstGeom>
          <a:noFill/>
          <a:ln>
            <a:noFill/>
          </a:ln>
        </p:spPr>
        <p:txBody>
          <a:bodyPr anchorCtr="0" anchor="t" bIns="34275" lIns="68575" spcFirstLastPara="1" rIns="68575" wrap="square" tIns="34275">
            <a:spAutoFit/>
          </a:bodyPr>
          <a:lstStyle/>
          <a:p>
            <a:pPr indent="0" lvl="0" marL="0" rtl="0" algn="just">
              <a:spcBef>
                <a:spcPts val="0"/>
              </a:spcBef>
              <a:spcAft>
                <a:spcPts val="0"/>
              </a:spcAft>
              <a:buClr>
                <a:schemeClr val="dk1"/>
              </a:buClr>
              <a:buFont typeface="Arial"/>
              <a:buNone/>
            </a:pPr>
            <a:r>
              <a:rPr lang="pt-BR" sz="1100">
                <a:solidFill>
                  <a:schemeClr val="lt1"/>
                </a:solidFill>
                <a:latin typeface="Roboto"/>
                <a:ea typeface="Roboto"/>
                <a:cs typeface="Roboto"/>
                <a:sym typeface="Roboto"/>
              </a:rPr>
              <a:t>Elug SP - Meetup 2023</a:t>
            </a:r>
            <a:endParaRPr sz="1100">
              <a:solidFill>
                <a:schemeClr val="lt1"/>
              </a:solidFill>
              <a:latin typeface="Roboto"/>
              <a:ea typeface="Roboto"/>
              <a:cs typeface="Roboto"/>
              <a:sym typeface="Roboto"/>
            </a:endParaRPr>
          </a:p>
          <a:p>
            <a:pPr indent="0" lvl="0" marL="0" marR="0" rtl="0" algn="just">
              <a:spcBef>
                <a:spcPts val="0"/>
              </a:spcBef>
              <a:spcAft>
                <a:spcPts val="0"/>
              </a:spcAft>
              <a:buNone/>
            </a:pPr>
            <a:r>
              <a:t/>
            </a:r>
            <a:endParaRPr sz="1100">
              <a:solidFill>
                <a:schemeClr val="lt1"/>
              </a:solidFill>
              <a:latin typeface="Roboto"/>
              <a:ea typeface="Roboto"/>
              <a:cs typeface="Roboto"/>
              <a:sym typeface="Roboto"/>
            </a:endParaRPr>
          </a:p>
        </p:txBody>
      </p:sp>
      <p:pic>
        <p:nvPicPr>
          <p:cNvPr id="318" name="Google Shape;318;p41"/>
          <p:cNvPicPr preferRelativeResize="0"/>
          <p:nvPr/>
        </p:nvPicPr>
        <p:blipFill>
          <a:blip r:embed="rId4">
            <a:alphaModFix/>
          </a:blip>
          <a:stretch>
            <a:fillRect/>
          </a:stretch>
        </p:blipFill>
        <p:spPr>
          <a:xfrm>
            <a:off x="2140763" y="1227425"/>
            <a:ext cx="4862475" cy="32236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2" name="Shape 322"/>
        <p:cNvGrpSpPr/>
        <p:nvPr/>
      </p:nvGrpSpPr>
      <p:grpSpPr>
        <a:xfrm>
          <a:off x="0" y="0"/>
          <a:ext cx="0" cy="0"/>
          <a:chOff x="0" y="0"/>
          <a:chExt cx="0" cy="0"/>
        </a:xfrm>
      </p:grpSpPr>
      <p:sp>
        <p:nvSpPr>
          <p:cNvPr id="323" name="Google Shape;323;p42"/>
          <p:cNvSpPr txBox="1"/>
          <p:nvPr/>
        </p:nvSpPr>
        <p:spPr>
          <a:xfrm>
            <a:off x="6733394" y="111307"/>
            <a:ext cx="1899000" cy="241500"/>
          </a:xfrm>
          <a:prstGeom prst="rect">
            <a:avLst/>
          </a:prstGeom>
          <a:noFill/>
          <a:ln>
            <a:noFill/>
          </a:ln>
        </p:spPr>
        <p:txBody>
          <a:bodyPr anchorCtr="0" anchor="ctr" bIns="34275" lIns="68575" spcFirstLastPara="1" rIns="68575" wrap="square" tIns="34275">
            <a:normAutofit/>
          </a:bodyPr>
          <a:lstStyle/>
          <a:p>
            <a:pPr indent="0" lvl="0" marL="0" marR="0" rtl="0" algn="r">
              <a:lnSpc>
                <a:spcPct val="90000"/>
              </a:lnSpc>
              <a:spcBef>
                <a:spcPts val="0"/>
              </a:spcBef>
              <a:spcAft>
                <a:spcPts val="0"/>
              </a:spcAft>
              <a:buClr>
                <a:schemeClr val="dk1"/>
              </a:buClr>
              <a:buSzPts val="1100"/>
              <a:buFont typeface="Calibri"/>
              <a:buNone/>
            </a:pPr>
            <a:r>
              <a:t/>
            </a:r>
            <a:endParaRPr b="1" i="0" sz="1100" u="none" cap="none" strike="noStrike">
              <a:solidFill>
                <a:schemeClr val="dk1"/>
              </a:solidFill>
              <a:latin typeface="Roboto"/>
              <a:ea typeface="Roboto"/>
              <a:cs typeface="Roboto"/>
              <a:sym typeface="Roboto"/>
            </a:endParaRPr>
          </a:p>
        </p:txBody>
      </p:sp>
      <p:sp>
        <p:nvSpPr>
          <p:cNvPr id="324" name="Google Shape;324;p42"/>
          <p:cNvSpPr txBox="1"/>
          <p:nvPr/>
        </p:nvSpPr>
        <p:spPr>
          <a:xfrm>
            <a:off x="6413942" y="4759545"/>
            <a:ext cx="138600" cy="2385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t/>
            </a:r>
            <a:endParaRPr b="0" i="0" sz="1100" u="none" cap="none" strike="noStrike">
              <a:solidFill>
                <a:schemeClr val="lt1"/>
              </a:solidFill>
              <a:latin typeface="Roboto"/>
              <a:ea typeface="Roboto"/>
              <a:cs typeface="Roboto"/>
              <a:sym typeface="Roboto"/>
            </a:endParaRPr>
          </a:p>
        </p:txBody>
      </p:sp>
      <p:sp>
        <p:nvSpPr>
          <p:cNvPr id="325" name="Google Shape;325;p42"/>
          <p:cNvSpPr txBox="1"/>
          <p:nvPr>
            <p:ph type="title"/>
          </p:nvPr>
        </p:nvSpPr>
        <p:spPr>
          <a:xfrm>
            <a:off x="2600250" y="338700"/>
            <a:ext cx="39435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700"/>
              <a:buFont typeface="Roboto"/>
              <a:buNone/>
            </a:pPr>
            <a:r>
              <a:rPr lang="pt-BR" sz="2700">
                <a:latin typeface="Roboto"/>
                <a:ea typeface="Roboto"/>
                <a:cs typeface="Roboto"/>
                <a:sym typeface="Roboto"/>
              </a:rPr>
              <a:t>The Problem - Example </a:t>
            </a:r>
            <a:r>
              <a:rPr lang="pt-BR" sz="1000">
                <a:latin typeface="Roboto"/>
                <a:ea typeface="Roboto"/>
                <a:cs typeface="Roboto"/>
                <a:sym typeface="Roboto"/>
              </a:rPr>
              <a:t>😏</a:t>
            </a:r>
            <a:endParaRPr sz="1000">
              <a:latin typeface="Roboto"/>
              <a:ea typeface="Roboto"/>
              <a:cs typeface="Roboto"/>
              <a:sym typeface="Roboto"/>
            </a:endParaRPr>
          </a:p>
        </p:txBody>
      </p:sp>
      <p:sp>
        <p:nvSpPr>
          <p:cNvPr id="326" name="Google Shape;326;p42"/>
          <p:cNvSpPr txBox="1"/>
          <p:nvPr/>
        </p:nvSpPr>
        <p:spPr>
          <a:xfrm>
            <a:off x="6614015" y="111307"/>
            <a:ext cx="2018400" cy="241500"/>
          </a:xfrm>
          <a:prstGeom prst="rect">
            <a:avLst/>
          </a:prstGeom>
          <a:noFill/>
          <a:ln>
            <a:noFill/>
          </a:ln>
        </p:spPr>
        <p:txBody>
          <a:bodyPr anchorCtr="0" anchor="ctr" bIns="34275" lIns="68575" spcFirstLastPara="1" rIns="68575" wrap="square" tIns="34275">
            <a:normAutofit fontScale="70000" lnSpcReduction="20000"/>
          </a:bodyPr>
          <a:lstStyle/>
          <a:p>
            <a:pPr indent="0" lvl="0" marL="0" rtl="0" algn="r">
              <a:lnSpc>
                <a:spcPct val="90000"/>
              </a:lnSpc>
              <a:spcBef>
                <a:spcPts val="0"/>
              </a:spcBef>
              <a:spcAft>
                <a:spcPts val="0"/>
              </a:spcAft>
              <a:buClr>
                <a:schemeClr val="dk1"/>
              </a:buClr>
              <a:buSzPct val="100000"/>
              <a:buFont typeface="Roboto"/>
              <a:buNone/>
            </a:pPr>
            <a:r>
              <a:rPr lang="pt-BR" sz="1100">
                <a:solidFill>
                  <a:schemeClr val="dk1"/>
                </a:solidFill>
                <a:latin typeface="Roboto"/>
                <a:ea typeface="Roboto"/>
                <a:cs typeface="Roboto"/>
                <a:sym typeface="Roboto"/>
              </a:rPr>
              <a:t>eigr.io – Spawn Cloud Native Service Mesh</a:t>
            </a:r>
            <a:endParaRPr b="1" sz="1100">
              <a:solidFill>
                <a:schemeClr val="dk1"/>
              </a:solidFill>
              <a:latin typeface="Roboto"/>
              <a:ea typeface="Roboto"/>
              <a:cs typeface="Roboto"/>
              <a:sym typeface="Roboto"/>
            </a:endParaRPr>
          </a:p>
          <a:p>
            <a:pPr indent="0" lvl="0" marL="0" marR="0" rtl="0" algn="r">
              <a:lnSpc>
                <a:spcPct val="90000"/>
              </a:lnSpc>
              <a:spcBef>
                <a:spcPts val="0"/>
              </a:spcBef>
              <a:spcAft>
                <a:spcPts val="0"/>
              </a:spcAft>
              <a:buClr>
                <a:schemeClr val="dk1"/>
              </a:buClr>
              <a:buSzPct val="100000"/>
              <a:buFont typeface="Roboto"/>
              <a:buNone/>
            </a:pPr>
            <a:r>
              <a:t/>
            </a:r>
            <a:endParaRPr sz="1100">
              <a:solidFill>
                <a:schemeClr val="dk1"/>
              </a:solidFill>
              <a:latin typeface="Roboto"/>
              <a:ea typeface="Roboto"/>
              <a:cs typeface="Roboto"/>
              <a:sym typeface="Roboto"/>
            </a:endParaRPr>
          </a:p>
        </p:txBody>
      </p:sp>
      <p:sp>
        <p:nvSpPr>
          <p:cNvPr id="327" name="Google Shape;327;p42"/>
          <p:cNvSpPr txBox="1"/>
          <p:nvPr/>
        </p:nvSpPr>
        <p:spPr>
          <a:xfrm>
            <a:off x="5108921" y="4759545"/>
            <a:ext cx="2748600" cy="408000"/>
          </a:xfrm>
          <a:prstGeom prst="rect">
            <a:avLst/>
          </a:prstGeom>
          <a:noFill/>
          <a:ln>
            <a:noFill/>
          </a:ln>
        </p:spPr>
        <p:txBody>
          <a:bodyPr anchorCtr="0" anchor="t" bIns="34275" lIns="68575" spcFirstLastPara="1" rIns="68575" wrap="square" tIns="34275">
            <a:spAutoFit/>
          </a:bodyPr>
          <a:lstStyle/>
          <a:p>
            <a:pPr indent="0" lvl="0" marL="0" rtl="0" algn="just">
              <a:spcBef>
                <a:spcPts val="0"/>
              </a:spcBef>
              <a:spcAft>
                <a:spcPts val="0"/>
              </a:spcAft>
              <a:buClr>
                <a:schemeClr val="dk1"/>
              </a:buClr>
              <a:buFont typeface="Arial"/>
              <a:buNone/>
            </a:pPr>
            <a:r>
              <a:rPr lang="pt-BR" sz="1100">
                <a:solidFill>
                  <a:schemeClr val="lt1"/>
                </a:solidFill>
                <a:latin typeface="Roboto"/>
                <a:ea typeface="Roboto"/>
                <a:cs typeface="Roboto"/>
                <a:sym typeface="Roboto"/>
              </a:rPr>
              <a:t>Elug SP - Meetup 2023</a:t>
            </a:r>
            <a:endParaRPr sz="1100">
              <a:solidFill>
                <a:schemeClr val="lt1"/>
              </a:solidFill>
              <a:latin typeface="Roboto"/>
              <a:ea typeface="Roboto"/>
              <a:cs typeface="Roboto"/>
              <a:sym typeface="Roboto"/>
            </a:endParaRPr>
          </a:p>
          <a:p>
            <a:pPr indent="0" lvl="0" marL="0" marR="0" rtl="0" algn="just">
              <a:spcBef>
                <a:spcPts val="0"/>
              </a:spcBef>
              <a:spcAft>
                <a:spcPts val="0"/>
              </a:spcAft>
              <a:buNone/>
            </a:pPr>
            <a:r>
              <a:t/>
            </a:r>
            <a:endParaRPr sz="1100">
              <a:solidFill>
                <a:schemeClr val="lt1"/>
              </a:solidFill>
              <a:latin typeface="Roboto"/>
              <a:ea typeface="Roboto"/>
              <a:cs typeface="Roboto"/>
              <a:sym typeface="Roboto"/>
            </a:endParaRPr>
          </a:p>
        </p:txBody>
      </p:sp>
      <p:pic>
        <p:nvPicPr>
          <p:cNvPr id="328" name="Google Shape;328;p42"/>
          <p:cNvPicPr preferRelativeResize="0"/>
          <p:nvPr/>
        </p:nvPicPr>
        <p:blipFill>
          <a:blip r:embed="rId4">
            <a:alphaModFix/>
          </a:blip>
          <a:stretch>
            <a:fillRect/>
          </a:stretch>
        </p:blipFill>
        <p:spPr>
          <a:xfrm>
            <a:off x="1807663" y="1352879"/>
            <a:ext cx="5528674" cy="2965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2" name="Shape 332"/>
        <p:cNvGrpSpPr/>
        <p:nvPr/>
      </p:nvGrpSpPr>
      <p:grpSpPr>
        <a:xfrm>
          <a:off x="0" y="0"/>
          <a:ext cx="0" cy="0"/>
          <a:chOff x="0" y="0"/>
          <a:chExt cx="0" cy="0"/>
        </a:xfrm>
      </p:grpSpPr>
      <p:sp>
        <p:nvSpPr>
          <p:cNvPr id="333" name="Google Shape;333;p43"/>
          <p:cNvSpPr txBox="1"/>
          <p:nvPr/>
        </p:nvSpPr>
        <p:spPr>
          <a:xfrm>
            <a:off x="6733394" y="111307"/>
            <a:ext cx="1899000" cy="241500"/>
          </a:xfrm>
          <a:prstGeom prst="rect">
            <a:avLst/>
          </a:prstGeom>
          <a:noFill/>
          <a:ln>
            <a:noFill/>
          </a:ln>
        </p:spPr>
        <p:txBody>
          <a:bodyPr anchorCtr="0" anchor="ctr" bIns="34275" lIns="68575" spcFirstLastPara="1" rIns="68575" wrap="square" tIns="34275">
            <a:normAutofit/>
          </a:bodyPr>
          <a:lstStyle/>
          <a:p>
            <a:pPr indent="0" lvl="0" marL="0" marR="0" rtl="0" algn="r">
              <a:lnSpc>
                <a:spcPct val="90000"/>
              </a:lnSpc>
              <a:spcBef>
                <a:spcPts val="0"/>
              </a:spcBef>
              <a:spcAft>
                <a:spcPts val="0"/>
              </a:spcAft>
              <a:buClr>
                <a:schemeClr val="dk1"/>
              </a:buClr>
              <a:buSzPts val="1100"/>
              <a:buFont typeface="Calibri"/>
              <a:buNone/>
            </a:pPr>
            <a:r>
              <a:t/>
            </a:r>
            <a:endParaRPr b="1" i="0" sz="1100" u="none" cap="none" strike="noStrike">
              <a:solidFill>
                <a:schemeClr val="dk1"/>
              </a:solidFill>
              <a:latin typeface="Roboto"/>
              <a:ea typeface="Roboto"/>
              <a:cs typeface="Roboto"/>
              <a:sym typeface="Roboto"/>
            </a:endParaRPr>
          </a:p>
        </p:txBody>
      </p:sp>
      <p:sp>
        <p:nvSpPr>
          <p:cNvPr id="334" name="Google Shape;334;p43"/>
          <p:cNvSpPr txBox="1"/>
          <p:nvPr/>
        </p:nvSpPr>
        <p:spPr>
          <a:xfrm>
            <a:off x="6413942" y="4759545"/>
            <a:ext cx="138600" cy="2385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t/>
            </a:r>
            <a:endParaRPr b="0" i="0" sz="1100" u="none" cap="none" strike="noStrike">
              <a:solidFill>
                <a:schemeClr val="lt1"/>
              </a:solidFill>
              <a:latin typeface="Roboto"/>
              <a:ea typeface="Roboto"/>
              <a:cs typeface="Roboto"/>
              <a:sym typeface="Roboto"/>
            </a:endParaRPr>
          </a:p>
        </p:txBody>
      </p:sp>
      <p:sp>
        <p:nvSpPr>
          <p:cNvPr id="335" name="Google Shape;335;p43"/>
          <p:cNvSpPr txBox="1"/>
          <p:nvPr>
            <p:ph type="title"/>
          </p:nvPr>
        </p:nvSpPr>
        <p:spPr>
          <a:xfrm>
            <a:off x="2600250" y="338700"/>
            <a:ext cx="39435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700"/>
              <a:buFont typeface="Roboto"/>
              <a:buNone/>
            </a:pPr>
            <a:r>
              <a:rPr lang="pt-BR" sz="2700">
                <a:latin typeface="Roboto"/>
                <a:ea typeface="Roboto"/>
                <a:cs typeface="Roboto"/>
                <a:sym typeface="Roboto"/>
              </a:rPr>
              <a:t>The Problem - Example </a:t>
            </a:r>
            <a:r>
              <a:rPr lang="pt-BR" sz="1000">
                <a:latin typeface="Roboto"/>
                <a:ea typeface="Roboto"/>
                <a:cs typeface="Roboto"/>
                <a:sym typeface="Roboto"/>
              </a:rPr>
              <a:t>😟</a:t>
            </a:r>
            <a:endParaRPr sz="1000">
              <a:latin typeface="Roboto"/>
              <a:ea typeface="Roboto"/>
              <a:cs typeface="Roboto"/>
              <a:sym typeface="Roboto"/>
            </a:endParaRPr>
          </a:p>
        </p:txBody>
      </p:sp>
      <p:sp>
        <p:nvSpPr>
          <p:cNvPr id="336" name="Google Shape;336;p43"/>
          <p:cNvSpPr txBox="1"/>
          <p:nvPr/>
        </p:nvSpPr>
        <p:spPr>
          <a:xfrm>
            <a:off x="6614015" y="111307"/>
            <a:ext cx="2018400" cy="241500"/>
          </a:xfrm>
          <a:prstGeom prst="rect">
            <a:avLst/>
          </a:prstGeom>
          <a:noFill/>
          <a:ln>
            <a:noFill/>
          </a:ln>
        </p:spPr>
        <p:txBody>
          <a:bodyPr anchorCtr="0" anchor="ctr" bIns="34275" lIns="68575" spcFirstLastPara="1" rIns="68575" wrap="square" tIns="34275">
            <a:normAutofit fontScale="70000" lnSpcReduction="20000"/>
          </a:bodyPr>
          <a:lstStyle/>
          <a:p>
            <a:pPr indent="0" lvl="0" marL="0" rtl="0" algn="r">
              <a:lnSpc>
                <a:spcPct val="90000"/>
              </a:lnSpc>
              <a:spcBef>
                <a:spcPts val="0"/>
              </a:spcBef>
              <a:spcAft>
                <a:spcPts val="0"/>
              </a:spcAft>
              <a:buClr>
                <a:schemeClr val="dk1"/>
              </a:buClr>
              <a:buSzPct val="100000"/>
              <a:buFont typeface="Roboto"/>
              <a:buNone/>
            </a:pPr>
            <a:r>
              <a:rPr lang="pt-BR" sz="1100">
                <a:solidFill>
                  <a:schemeClr val="dk1"/>
                </a:solidFill>
                <a:latin typeface="Roboto"/>
                <a:ea typeface="Roboto"/>
                <a:cs typeface="Roboto"/>
                <a:sym typeface="Roboto"/>
              </a:rPr>
              <a:t>eigr.io – Spawn Cloud Native Service Mesh</a:t>
            </a:r>
            <a:endParaRPr b="1" sz="1100">
              <a:solidFill>
                <a:schemeClr val="dk1"/>
              </a:solidFill>
              <a:latin typeface="Roboto"/>
              <a:ea typeface="Roboto"/>
              <a:cs typeface="Roboto"/>
              <a:sym typeface="Roboto"/>
            </a:endParaRPr>
          </a:p>
          <a:p>
            <a:pPr indent="0" lvl="0" marL="0" marR="0" rtl="0" algn="r">
              <a:lnSpc>
                <a:spcPct val="90000"/>
              </a:lnSpc>
              <a:spcBef>
                <a:spcPts val="0"/>
              </a:spcBef>
              <a:spcAft>
                <a:spcPts val="0"/>
              </a:spcAft>
              <a:buClr>
                <a:schemeClr val="dk1"/>
              </a:buClr>
              <a:buSzPct val="100000"/>
              <a:buFont typeface="Roboto"/>
              <a:buNone/>
            </a:pPr>
            <a:r>
              <a:t/>
            </a:r>
            <a:endParaRPr sz="1100">
              <a:solidFill>
                <a:schemeClr val="dk1"/>
              </a:solidFill>
              <a:latin typeface="Roboto"/>
              <a:ea typeface="Roboto"/>
              <a:cs typeface="Roboto"/>
              <a:sym typeface="Roboto"/>
            </a:endParaRPr>
          </a:p>
        </p:txBody>
      </p:sp>
      <p:sp>
        <p:nvSpPr>
          <p:cNvPr id="337" name="Google Shape;337;p43"/>
          <p:cNvSpPr txBox="1"/>
          <p:nvPr/>
        </p:nvSpPr>
        <p:spPr>
          <a:xfrm>
            <a:off x="5108921" y="4759545"/>
            <a:ext cx="2748600" cy="408000"/>
          </a:xfrm>
          <a:prstGeom prst="rect">
            <a:avLst/>
          </a:prstGeom>
          <a:noFill/>
          <a:ln>
            <a:noFill/>
          </a:ln>
        </p:spPr>
        <p:txBody>
          <a:bodyPr anchorCtr="0" anchor="t" bIns="34275" lIns="68575" spcFirstLastPara="1" rIns="68575" wrap="square" tIns="34275">
            <a:spAutoFit/>
          </a:bodyPr>
          <a:lstStyle/>
          <a:p>
            <a:pPr indent="0" lvl="0" marL="0" rtl="0" algn="just">
              <a:spcBef>
                <a:spcPts val="0"/>
              </a:spcBef>
              <a:spcAft>
                <a:spcPts val="0"/>
              </a:spcAft>
              <a:buClr>
                <a:schemeClr val="dk1"/>
              </a:buClr>
              <a:buFont typeface="Arial"/>
              <a:buNone/>
            </a:pPr>
            <a:r>
              <a:rPr lang="pt-BR" sz="1100">
                <a:solidFill>
                  <a:schemeClr val="lt1"/>
                </a:solidFill>
                <a:latin typeface="Roboto"/>
                <a:ea typeface="Roboto"/>
                <a:cs typeface="Roboto"/>
                <a:sym typeface="Roboto"/>
              </a:rPr>
              <a:t>Elug SP - Meetup 2023</a:t>
            </a:r>
            <a:endParaRPr sz="1100">
              <a:solidFill>
                <a:schemeClr val="lt1"/>
              </a:solidFill>
              <a:latin typeface="Roboto"/>
              <a:ea typeface="Roboto"/>
              <a:cs typeface="Roboto"/>
              <a:sym typeface="Roboto"/>
            </a:endParaRPr>
          </a:p>
          <a:p>
            <a:pPr indent="0" lvl="0" marL="0" marR="0" rtl="0" algn="just">
              <a:spcBef>
                <a:spcPts val="0"/>
              </a:spcBef>
              <a:spcAft>
                <a:spcPts val="0"/>
              </a:spcAft>
              <a:buNone/>
            </a:pPr>
            <a:r>
              <a:t/>
            </a:r>
            <a:endParaRPr sz="1100">
              <a:solidFill>
                <a:schemeClr val="lt1"/>
              </a:solidFill>
              <a:latin typeface="Roboto"/>
              <a:ea typeface="Roboto"/>
              <a:cs typeface="Roboto"/>
              <a:sym typeface="Roboto"/>
            </a:endParaRPr>
          </a:p>
        </p:txBody>
      </p:sp>
      <p:pic>
        <p:nvPicPr>
          <p:cNvPr id="338" name="Google Shape;338;p43"/>
          <p:cNvPicPr preferRelativeResize="0"/>
          <p:nvPr/>
        </p:nvPicPr>
        <p:blipFill>
          <a:blip r:embed="rId4">
            <a:alphaModFix/>
          </a:blip>
          <a:stretch>
            <a:fillRect/>
          </a:stretch>
        </p:blipFill>
        <p:spPr>
          <a:xfrm>
            <a:off x="1807663" y="1452599"/>
            <a:ext cx="5528675" cy="22383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 name="Shape 135"/>
        <p:cNvGrpSpPr/>
        <p:nvPr/>
      </p:nvGrpSpPr>
      <p:grpSpPr>
        <a:xfrm>
          <a:off x="0" y="0"/>
          <a:ext cx="0" cy="0"/>
          <a:chOff x="0" y="0"/>
          <a:chExt cx="0" cy="0"/>
        </a:xfrm>
      </p:grpSpPr>
      <p:pic>
        <p:nvPicPr>
          <p:cNvPr id="136" name="Google Shape;136;p26"/>
          <p:cNvPicPr preferRelativeResize="0"/>
          <p:nvPr/>
        </p:nvPicPr>
        <p:blipFill>
          <a:blip r:embed="rId4">
            <a:alphaModFix/>
          </a:blip>
          <a:stretch>
            <a:fillRect/>
          </a:stretch>
        </p:blipFill>
        <p:spPr>
          <a:xfrm>
            <a:off x="5546925" y="393637"/>
            <a:ext cx="3085476" cy="4119327"/>
          </a:xfrm>
          <a:prstGeom prst="rect">
            <a:avLst/>
          </a:prstGeom>
          <a:noFill/>
          <a:ln>
            <a:noFill/>
          </a:ln>
        </p:spPr>
      </p:pic>
      <p:pic>
        <p:nvPicPr>
          <p:cNvPr id="137" name="Google Shape;137;p26"/>
          <p:cNvPicPr preferRelativeResize="0"/>
          <p:nvPr/>
        </p:nvPicPr>
        <p:blipFill>
          <a:blip r:embed="rId5">
            <a:alphaModFix/>
          </a:blip>
          <a:stretch>
            <a:fillRect/>
          </a:stretch>
        </p:blipFill>
        <p:spPr>
          <a:xfrm>
            <a:off x="6901375" y="1323826"/>
            <a:ext cx="644975" cy="361186"/>
          </a:xfrm>
          <a:prstGeom prst="rect">
            <a:avLst/>
          </a:prstGeom>
          <a:noFill/>
          <a:ln>
            <a:noFill/>
          </a:ln>
        </p:spPr>
      </p:pic>
      <p:sp>
        <p:nvSpPr>
          <p:cNvPr id="138" name="Google Shape;138;p26"/>
          <p:cNvSpPr txBox="1"/>
          <p:nvPr/>
        </p:nvSpPr>
        <p:spPr>
          <a:xfrm>
            <a:off x="6620609" y="111307"/>
            <a:ext cx="2011800" cy="241500"/>
          </a:xfrm>
          <a:prstGeom prst="rect">
            <a:avLst/>
          </a:prstGeom>
          <a:noFill/>
          <a:ln>
            <a:noFill/>
          </a:ln>
        </p:spPr>
        <p:txBody>
          <a:bodyPr anchorCtr="0" anchor="ctr" bIns="34275" lIns="68575" spcFirstLastPara="1" rIns="68575" wrap="square" tIns="34275">
            <a:normAutofit fontScale="70000"/>
          </a:bodyPr>
          <a:lstStyle/>
          <a:p>
            <a:pPr indent="0" lvl="0" marL="0" marR="0" rtl="0" algn="r">
              <a:lnSpc>
                <a:spcPct val="90000"/>
              </a:lnSpc>
              <a:spcBef>
                <a:spcPts val="0"/>
              </a:spcBef>
              <a:spcAft>
                <a:spcPts val="0"/>
              </a:spcAft>
              <a:buClr>
                <a:schemeClr val="dk1"/>
              </a:buClr>
              <a:buSzPct val="100000"/>
              <a:buFont typeface="Roboto"/>
              <a:buNone/>
            </a:pPr>
            <a:r>
              <a:rPr b="0" i="0" lang="pt-BR" sz="1100" u="none" cap="none" strike="noStrike">
                <a:solidFill>
                  <a:schemeClr val="dk1"/>
                </a:solidFill>
                <a:latin typeface="Roboto"/>
                <a:ea typeface="Roboto"/>
                <a:cs typeface="Roboto"/>
                <a:sym typeface="Roboto"/>
              </a:rPr>
              <a:t>eigr.io – </a:t>
            </a:r>
            <a:r>
              <a:rPr lang="pt-BR" sz="1100">
                <a:solidFill>
                  <a:schemeClr val="dk1"/>
                </a:solidFill>
                <a:latin typeface="Roboto"/>
                <a:ea typeface="Roboto"/>
                <a:cs typeface="Roboto"/>
                <a:sym typeface="Roboto"/>
              </a:rPr>
              <a:t>Spawn Cloud Native Service Mesh</a:t>
            </a:r>
            <a:endParaRPr b="1" i="0" sz="1100" u="none" cap="none" strike="noStrike">
              <a:solidFill>
                <a:schemeClr val="dk1"/>
              </a:solidFill>
              <a:latin typeface="Roboto"/>
              <a:ea typeface="Roboto"/>
              <a:cs typeface="Roboto"/>
              <a:sym typeface="Roboto"/>
            </a:endParaRPr>
          </a:p>
        </p:txBody>
      </p:sp>
      <p:sp>
        <p:nvSpPr>
          <p:cNvPr id="139" name="Google Shape;139;p26"/>
          <p:cNvSpPr txBox="1"/>
          <p:nvPr/>
        </p:nvSpPr>
        <p:spPr>
          <a:xfrm>
            <a:off x="5108921" y="4759545"/>
            <a:ext cx="2748600" cy="408000"/>
          </a:xfrm>
          <a:prstGeom prst="rect">
            <a:avLst/>
          </a:prstGeom>
          <a:noFill/>
          <a:ln>
            <a:noFill/>
          </a:ln>
        </p:spPr>
        <p:txBody>
          <a:bodyPr anchorCtr="0" anchor="t" bIns="34275" lIns="68575" spcFirstLastPara="1" rIns="68575" wrap="square" tIns="34275">
            <a:spAutoFit/>
          </a:bodyPr>
          <a:lstStyle/>
          <a:p>
            <a:pPr indent="0" lvl="0" marL="0" rtl="0" algn="just">
              <a:spcBef>
                <a:spcPts val="0"/>
              </a:spcBef>
              <a:spcAft>
                <a:spcPts val="0"/>
              </a:spcAft>
              <a:buClr>
                <a:schemeClr val="dk1"/>
              </a:buClr>
              <a:buFont typeface="Arial"/>
              <a:buNone/>
            </a:pPr>
            <a:r>
              <a:rPr lang="pt-BR" sz="1100">
                <a:solidFill>
                  <a:schemeClr val="lt1"/>
                </a:solidFill>
                <a:latin typeface="Roboto"/>
                <a:ea typeface="Roboto"/>
                <a:cs typeface="Roboto"/>
                <a:sym typeface="Roboto"/>
              </a:rPr>
              <a:t>Elug SP - Meetup 2023</a:t>
            </a:r>
            <a:endParaRPr sz="1100">
              <a:solidFill>
                <a:schemeClr val="lt1"/>
              </a:solidFill>
              <a:latin typeface="Roboto"/>
              <a:ea typeface="Roboto"/>
              <a:cs typeface="Roboto"/>
              <a:sym typeface="Roboto"/>
            </a:endParaRPr>
          </a:p>
          <a:p>
            <a:pPr indent="0" lvl="0" marL="0" marR="0" rtl="0" algn="just">
              <a:spcBef>
                <a:spcPts val="0"/>
              </a:spcBef>
              <a:spcAft>
                <a:spcPts val="0"/>
              </a:spcAft>
              <a:buNone/>
            </a:pPr>
            <a:r>
              <a:t/>
            </a:r>
            <a:endParaRPr sz="1100">
              <a:solidFill>
                <a:schemeClr val="lt1"/>
              </a:solidFill>
              <a:latin typeface="Roboto"/>
              <a:ea typeface="Roboto"/>
              <a:cs typeface="Roboto"/>
              <a:sym typeface="Roboto"/>
            </a:endParaRPr>
          </a:p>
        </p:txBody>
      </p:sp>
      <p:pic>
        <p:nvPicPr>
          <p:cNvPr id="140" name="Google Shape;140;p26"/>
          <p:cNvPicPr preferRelativeResize="0"/>
          <p:nvPr/>
        </p:nvPicPr>
        <p:blipFill>
          <a:blip r:embed="rId6">
            <a:alphaModFix/>
          </a:blip>
          <a:stretch>
            <a:fillRect/>
          </a:stretch>
        </p:blipFill>
        <p:spPr>
          <a:xfrm>
            <a:off x="7421300" y="1169500"/>
            <a:ext cx="512625" cy="512625"/>
          </a:xfrm>
          <a:prstGeom prst="rect">
            <a:avLst/>
          </a:prstGeom>
          <a:noFill/>
          <a:ln>
            <a:noFill/>
          </a:ln>
        </p:spPr>
      </p:pic>
      <p:pic>
        <p:nvPicPr>
          <p:cNvPr id="141" name="Google Shape;141;p26"/>
          <p:cNvPicPr preferRelativeResize="0"/>
          <p:nvPr/>
        </p:nvPicPr>
        <p:blipFill>
          <a:blip r:embed="rId7">
            <a:alphaModFix/>
          </a:blip>
          <a:stretch>
            <a:fillRect/>
          </a:stretch>
        </p:blipFill>
        <p:spPr>
          <a:xfrm>
            <a:off x="7297600" y="1704625"/>
            <a:ext cx="438950" cy="438950"/>
          </a:xfrm>
          <a:prstGeom prst="rect">
            <a:avLst/>
          </a:prstGeom>
          <a:noFill/>
          <a:ln>
            <a:noFill/>
          </a:ln>
        </p:spPr>
      </p:pic>
      <p:pic>
        <p:nvPicPr>
          <p:cNvPr id="142" name="Google Shape;142;p26"/>
          <p:cNvPicPr preferRelativeResize="0"/>
          <p:nvPr/>
        </p:nvPicPr>
        <p:blipFill>
          <a:blip r:embed="rId8">
            <a:alphaModFix/>
          </a:blip>
          <a:stretch>
            <a:fillRect/>
          </a:stretch>
        </p:blipFill>
        <p:spPr>
          <a:xfrm>
            <a:off x="6315661" y="859475"/>
            <a:ext cx="712140" cy="464350"/>
          </a:xfrm>
          <a:prstGeom prst="rect">
            <a:avLst/>
          </a:prstGeom>
          <a:noFill/>
          <a:ln>
            <a:noFill/>
          </a:ln>
        </p:spPr>
      </p:pic>
      <p:pic>
        <p:nvPicPr>
          <p:cNvPr id="143" name="Google Shape;143;p26"/>
          <p:cNvPicPr preferRelativeResize="0"/>
          <p:nvPr/>
        </p:nvPicPr>
        <p:blipFill>
          <a:blip r:embed="rId9">
            <a:alphaModFix/>
          </a:blip>
          <a:stretch>
            <a:fillRect/>
          </a:stretch>
        </p:blipFill>
        <p:spPr>
          <a:xfrm>
            <a:off x="6263750" y="1243175"/>
            <a:ext cx="438950" cy="438950"/>
          </a:xfrm>
          <a:prstGeom prst="rect">
            <a:avLst/>
          </a:prstGeom>
          <a:noFill/>
          <a:ln>
            <a:noFill/>
          </a:ln>
        </p:spPr>
      </p:pic>
      <p:pic>
        <p:nvPicPr>
          <p:cNvPr id="144" name="Google Shape;144;p26"/>
          <p:cNvPicPr preferRelativeResize="0"/>
          <p:nvPr/>
        </p:nvPicPr>
        <p:blipFill>
          <a:blip r:embed="rId10">
            <a:alphaModFix/>
          </a:blip>
          <a:stretch>
            <a:fillRect/>
          </a:stretch>
        </p:blipFill>
        <p:spPr>
          <a:xfrm>
            <a:off x="6833350" y="832908"/>
            <a:ext cx="512625" cy="369104"/>
          </a:xfrm>
          <a:prstGeom prst="rect">
            <a:avLst/>
          </a:prstGeom>
          <a:noFill/>
          <a:ln>
            <a:noFill/>
          </a:ln>
        </p:spPr>
      </p:pic>
      <p:pic>
        <p:nvPicPr>
          <p:cNvPr id="145" name="Google Shape;145;p26"/>
          <p:cNvPicPr preferRelativeResize="0"/>
          <p:nvPr/>
        </p:nvPicPr>
        <p:blipFill>
          <a:blip r:embed="rId11">
            <a:alphaModFix/>
          </a:blip>
          <a:stretch>
            <a:fillRect/>
          </a:stretch>
        </p:blipFill>
        <p:spPr>
          <a:xfrm>
            <a:off x="7297600" y="844162"/>
            <a:ext cx="378610" cy="369100"/>
          </a:xfrm>
          <a:prstGeom prst="rect">
            <a:avLst/>
          </a:prstGeom>
          <a:noFill/>
          <a:ln>
            <a:noFill/>
          </a:ln>
        </p:spPr>
      </p:pic>
      <p:pic>
        <p:nvPicPr>
          <p:cNvPr id="146" name="Google Shape;146;p26"/>
          <p:cNvPicPr preferRelativeResize="0"/>
          <p:nvPr/>
        </p:nvPicPr>
        <p:blipFill>
          <a:blip r:embed="rId12">
            <a:alphaModFix/>
          </a:blip>
          <a:stretch>
            <a:fillRect/>
          </a:stretch>
        </p:blipFill>
        <p:spPr>
          <a:xfrm>
            <a:off x="6161139" y="1685030"/>
            <a:ext cx="529875" cy="458544"/>
          </a:xfrm>
          <a:prstGeom prst="rect">
            <a:avLst/>
          </a:prstGeom>
          <a:noFill/>
          <a:ln>
            <a:noFill/>
          </a:ln>
        </p:spPr>
      </p:pic>
      <p:pic>
        <p:nvPicPr>
          <p:cNvPr id="147" name="Google Shape;147;p26"/>
          <p:cNvPicPr preferRelativeResize="0"/>
          <p:nvPr/>
        </p:nvPicPr>
        <p:blipFill>
          <a:blip r:embed="rId13">
            <a:alphaModFix/>
          </a:blip>
          <a:stretch>
            <a:fillRect/>
          </a:stretch>
        </p:blipFill>
        <p:spPr>
          <a:xfrm>
            <a:off x="6737991" y="1682125"/>
            <a:ext cx="438959" cy="464349"/>
          </a:xfrm>
          <a:prstGeom prst="rect">
            <a:avLst/>
          </a:prstGeom>
          <a:noFill/>
          <a:ln>
            <a:noFill/>
          </a:ln>
        </p:spPr>
      </p:pic>
      <p:pic>
        <p:nvPicPr>
          <p:cNvPr id="148" name="Google Shape;148;p26"/>
          <p:cNvPicPr preferRelativeResize="0"/>
          <p:nvPr/>
        </p:nvPicPr>
        <p:blipFill>
          <a:blip r:embed="rId14">
            <a:alphaModFix/>
          </a:blip>
          <a:stretch>
            <a:fillRect/>
          </a:stretch>
        </p:blipFill>
        <p:spPr>
          <a:xfrm>
            <a:off x="6205550" y="970900"/>
            <a:ext cx="241500" cy="241500"/>
          </a:xfrm>
          <a:prstGeom prst="rect">
            <a:avLst/>
          </a:prstGeom>
          <a:noFill/>
          <a:ln>
            <a:noFill/>
          </a:ln>
        </p:spPr>
      </p:pic>
      <p:pic>
        <p:nvPicPr>
          <p:cNvPr id="149" name="Google Shape;149;p26"/>
          <p:cNvPicPr preferRelativeResize="0"/>
          <p:nvPr/>
        </p:nvPicPr>
        <p:blipFill>
          <a:blip r:embed="rId15">
            <a:alphaModFix/>
          </a:blip>
          <a:stretch>
            <a:fillRect/>
          </a:stretch>
        </p:blipFill>
        <p:spPr>
          <a:xfrm>
            <a:off x="6702700" y="638252"/>
            <a:ext cx="331626" cy="279815"/>
          </a:xfrm>
          <a:prstGeom prst="rect">
            <a:avLst/>
          </a:prstGeom>
          <a:noFill/>
          <a:ln>
            <a:noFill/>
          </a:ln>
        </p:spPr>
      </p:pic>
      <p:sp>
        <p:nvSpPr>
          <p:cNvPr id="150" name="Google Shape;150;p26"/>
          <p:cNvSpPr txBox="1"/>
          <p:nvPr/>
        </p:nvSpPr>
        <p:spPr>
          <a:xfrm>
            <a:off x="6585388" y="3755550"/>
            <a:ext cx="712200" cy="3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a:latin typeface="Calibri"/>
                <a:ea typeface="Calibri"/>
                <a:cs typeface="Calibri"/>
                <a:sym typeface="Calibri"/>
              </a:rPr>
              <a:t>BEAM</a:t>
            </a:r>
            <a:endParaRPr b="1">
              <a:latin typeface="Calibri"/>
              <a:ea typeface="Calibri"/>
              <a:cs typeface="Calibri"/>
              <a:sym typeface="Calibri"/>
            </a:endParaRPr>
          </a:p>
        </p:txBody>
      </p:sp>
      <p:sp>
        <p:nvSpPr>
          <p:cNvPr id="151" name="Google Shape;151;p26"/>
          <p:cNvSpPr txBox="1"/>
          <p:nvPr>
            <p:ph type="title"/>
          </p:nvPr>
        </p:nvSpPr>
        <p:spPr>
          <a:xfrm>
            <a:off x="628650" y="338700"/>
            <a:ext cx="39432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700"/>
              <a:buFont typeface="Roboto"/>
              <a:buNone/>
            </a:pPr>
            <a:r>
              <a:rPr lang="pt-BR" sz="2700">
                <a:latin typeface="Roboto"/>
                <a:ea typeface="Roboto"/>
                <a:cs typeface="Roboto"/>
                <a:sym typeface="Roboto"/>
              </a:rPr>
              <a:t>defvm beam!(otp), do:</a:t>
            </a:r>
            <a:endParaRPr sz="2700">
              <a:latin typeface="Roboto"/>
              <a:ea typeface="Roboto"/>
              <a:cs typeface="Roboto"/>
              <a:sym typeface="Roboto"/>
            </a:endParaRPr>
          </a:p>
        </p:txBody>
      </p:sp>
      <p:sp>
        <p:nvSpPr>
          <p:cNvPr id="152" name="Google Shape;152;p26"/>
          <p:cNvSpPr txBox="1"/>
          <p:nvPr>
            <p:ph idx="1" type="body"/>
          </p:nvPr>
        </p:nvSpPr>
        <p:spPr>
          <a:xfrm>
            <a:off x="628650" y="1417750"/>
            <a:ext cx="4633200" cy="3033300"/>
          </a:xfrm>
          <a:prstGeom prst="rect">
            <a:avLst/>
          </a:prstGeom>
          <a:noFill/>
          <a:ln>
            <a:noFill/>
          </a:ln>
        </p:spPr>
        <p:txBody>
          <a:bodyPr anchorCtr="0" anchor="t" bIns="34275" lIns="68575" spcFirstLastPara="1" rIns="68575" wrap="square" tIns="34275">
            <a:normAutofit fontScale="62500" lnSpcReduction="20000"/>
          </a:bodyPr>
          <a:lstStyle/>
          <a:p>
            <a:pPr indent="-121443" lvl="0" marL="177800" rtl="0" algn="l">
              <a:lnSpc>
                <a:spcPct val="90000"/>
              </a:lnSpc>
              <a:spcBef>
                <a:spcPts val="800"/>
              </a:spcBef>
              <a:spcAft>
                <a:spcPts val="0"/>
              </a:spcAft>
              <a:buClr>
                <a:schemeClr val="dk1"/>
              </a:buClr>
              <a:buSzPct val="100000"/>
              <a:buChar char="•"/>
            </a:pPr>
            <a:r>
              <a:rPr lang="pt-BR"/>
              <a:t>Light-Weight Process (Actors!)</a:t>
            </a:r>
            <a:br>
              <a:rPr lang="pt-BR"/>
            </a:br>
            <a:endParaRPr/>
          </a:p>
          <a:p>
            <a:pPr indent="-93662" lvl="0" marL="177800" rtl="0" algn="l">
              <a:lnSpc>
                <a:spcPct val="90000"/>
              </a:lnSpc>
              <a:spcBef>
                <a:spcPts val="800"/>
              </a:spcBef>
              <a:spcAft>
                <a:spcPts val="0"/>
              </a:spcAft>
              <a:buSzPct val="66666"/>
              <a:buChar char="•"/>
            </a:pPr>
            <a:r>
              <a:rPr lang="pt-BR"/>
              <a:t>No shared memory</a:t>
            </a:r>
            <a:br>
              <a:rPr lang="pt-BR"/>
            </a:br>
            <a:endParaRPr/>
          </a:p>
          <a:p>
            <a:pPr indent="-93662" lvl="0" marL="177800" rtl="0" algn="l">
              <a:lnSpc>
                <a:spcPct val="90000"/>
              </a:lnSpc>
              <a:spcBef>
                <a:spcPts val="800"/>
              </a:spcBef>
              <a:spcAft>
                <a:spcPts val="0"/>
              </a:spcAft>
              <a:buSzPct val="66666"/>
              <a:buChar char="•"/>
            </a:pPr>
            <a:r>
              <a:rPr lang="pt-BR"/>
              <a:t>Messaging passing</a:t>
            </a:r>
            <a:br>
              <a:rPr lang="pt-BR"/>
            </a:br>
            <a:endParaRPr/>
          </a:p>
          <a:p>
            <a:pPr indent="-93662" lvl="0" marL="177800" rtl="0" algn="l">
              <a:lnSpc>
                <a:spcPct val="90000"/>
              </a:lnSpc>
              <a:spcBef>
                <a:spcPts val="800"/>
              </a:spcBef>
              <a:spcAft>
                <a:spcPts val="0"/>
              </a:spcAft>
              <a:buSzPct val="66666"/>
              <a:buChar char="•"/>
            </a:pPr>
            <a:r>
              <a:rPr lang="pt-BR"/>
              <a:t>Immutable data</a:t>
            </a:r>
            <a:br>
              <a:rPr lang="pt-BR"/>
            </a:br>
            <a:endParaRPr/>
          </a:p>
          <a:p>
            <a:pPr indent="-93662" lvl="0" marL="177800" rtl="0" algn="l">
              <a:lnSpc>
                <a:spcPct val="90000"/>
              </a:lnSpc>
              <a:spcBef>
                <a:spcPts val="800"/>
              </a:spcBef>
              <a:spcAft>
                <a:spcPts val="0"/>
              </a:spcAft>
              <a:buSzPct val="66666"/>
              <a:buChar char="•"/>
            </a:pPr>
            <a:r>
              <a:rPr lang="pt-BR"/>
              <a:t>Soft </a:t>
            </a:r>
            <a:r>
              <a:rPr lang="pt-BR"/>
              <a:t>real time</a:t>
            </a:r>
            <a:br>
              <a:rPr lang="pt-BR"/>
            </a:br>
            <a:endParaRPr/>
          </a:p>
          <a:p>
            <a:pPr indent="-93662" lvl="0" marL="177800" rtl="0" algn="l">
              <a:lnSpc>
                <a:spcPct val="90000"/>
              </a:lnSpc>
              <a:spcBef>
                <a:spcPts val="800"/>
              </a:spcBef>
              <a:spcAft>
                <a:spcPts val="0"/>
              </a:spcAft>
              <a:buSzPct val="66666"/>
              <a:buChar char="•"/>
            </a:pPr>
            <a:r>
              <a:rPr lang="pt-BR"/>
              <a:t>Easily distributed services</a:t>
            </a:r>
            <a:br>
              <a:rPr lang="pt-BR"/>
            </a:br>
            <a:endParaRPr/>
          </a:p>
          <a:p>
            <a:pPr indent="-93662" lvl="0" marL="177800" rtl="0" algn="l">
              <a:lnSpc>
                <a:spcPct val="90000"/>
              </a:lnSpc>
              <a:spcBef>
                <a:spcPts val="800"/>
              </a:spcBef>
              <a:spcAft>
                <a:spcPts val="0"/>
              </a:spcAft>
              <a:buSzPct val="66666"/>
              <a:buChar char="•"/>
            </a:pPr>
            <a:r>
              <a:rPr lang="pt-BR"/>
              <a:t>Location transparency</a:t>
            </a:r>
            <a:endParaRPr/>
          </a:p>
          <a:p>
            <a:pPr indent="-38100" lvl="0" marL="177800" rtl="0" algn="l">
              <a:lnSpc>
                <a:spcPct val="90000"/>
              </a:lnSpc>
              <a:spcBef>
                <a:spcPts val="800"/>
              </a:spcBef>
              <a:spcAft>
                <a:spcPts val="0"/>
              </a:spcAft>
              <a:buClr>
                <a:schemeClr val="dk1"/>
              </a:buClr>
              <a:buSzPct val="100000"/>
              <a:buNone/>
            </a:pPr>
            <a:r>
              <a:t/>
            </a:r>
            <a:endParaRPr i="1">
              <a:latin typeface="Roboto"/>
              <a:ea typeface="Roboto"/>
              <a:cs typeface="Roboto"/>
              <a:sym typeface="Roboto"/>
            </a:endParaRPr>
          </a:p>
          <a:p>
            <a:pPr indent="-63500" lvl="1" marL="520700" rtl="0" algn="l">
              <a:lnSpc>
                <a:spcPct val="90000"/>
              </a:lnSpc>
              <a:spcBef>
                <a:spcPts val="400"/>
              </a:spcBef>
              <a:spcAft>
                <a:spcPts val="0"/>
              </a:spcAft>
              <a:buClr>
                <a:schemeClr val="dk1"/>
              </a:buClr>
              <a:buSzPct val="100000"/>
              <a:buNone/>
            </a:pPr>
            <a:r>
              <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51"/>
                                        </p:tgtEl>
                                        <p:attrNameLst>
                                          <p:attrName>style.visibility</p:attrName>
                                        </p:attrNameLst>
                                      </p:cBhvr>
                                      <p:to>
                                        <p:strVal val="visible"/>
                                      </p:to>
                                    </p:set>
                                    <p:anim calcmode="lin" valueType="num">
                                      <p:cBhvr additive="base">
                                        <p:cTn dur="1000"/>
                                        <p:tgtEl>
                                          <p:spTgt spid="15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1000"/>
                                        <p:tgtEl>
                                          <p:spTgt spid="136"/>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600"/>
                                        <p:tgtEl>
                                          <p:spTgt spid="152"/>
                                        </p:tgtEl>
                                      </p:cBhvr>
                                    </p:animEffect>
                                  </p:childTnLst>
                                </p:cTn>
                              </p:par>
                            </p:childTnLst>
                          </p:cTn>
                        </p:par>
                        <p:par>
                          <p:cTn fill="hold">
                            <p:stCondLst>
                              <p:cond delay="2600"/>
                            </p:stCondLst>
                            <p:childTnLst>
                              <p:par>
                                <p:cTn fill="hold" nodeType="after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par>
                          <p:cTn fill="hold">
                            <p:stCondLst>
                              <p:cond delay="3600"/>
                            </p:stCondLst>
                            <p:childTnLst>
                              <p:par>
                                <p:cTn fill="hold" nodeType="afterEffect" presetClass="entr" presetID="2" presetSubtype="1">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p:tgtEl>
                                          <p:spTgt spid="147"/>
                                        </p:tgtEl>
                                        <p:attrNameLst>
                                          <p:attrName>ppt_y</p:attrName>
                                        </p:attrNameLst>
                                      </p:cBhvr>
                                      <p:tavLst>
                                        <p:tav fmla="" tm="0">
                                          <p:val>
                                            <p:strVal val="#ppt_y-1"/>
                                          </p:val>
                                        </p:tav>
                                        <p:tav fmla="" tm="100000">
                                          <p:val>
                                            <p:strVal val="#ppt_y"/>
                                          </p:val>
                                        </p:tav>
                                      </p:tavLst>
                                    </p:anim>
                                  </p:childTnLst>
                                </p:cTn>
                              </p:par>
                            </p:childTnLst>
                          </p:cTn>
                        </p:par>
                        <p:par>
                          <p:cTn fill="hold">
                            <p:stCondLst>
                              <p:cond delay="4600"/>
                            </p:stCondLst>
                            <p:childTnLst>
                              <p:par>
                                <p:cTn fill="hold" nodeType="afterEffect" presetClass="entr" presetID="2" presetSubtype="2">
                                  <p:stCondLst>
                                    <p:cond delay="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1000"/>
                                        <p:tgtEl>
                                          <p:spTgt spid="141"/>
                                        </p:tgtEl>
                                        <p:attrNameLst>
                                          <p:attrName>ppt_x</p:attrName>
                                        </p:attrNameLst>
                                      </p:cBhvr>
                                      <p:tavLst>
                                        <p:tav fmla="" tm="0">
                                          <p:val>
                                            <p:strVal val="#ppt_x+1"/>
                                          </p:val>
                                        </p:tav>
                                        <p:tav fmla="" tm="100000">
                                          <p:val>
                                            <p:strVal val="#ppt_x"/>
                                          </p:val>
                                        </p:tav>
                                      </p:tavLst>
                                    </p:anim>
                                  </p:childTnLst>
                                </p:cTn>
                              </p:par>
                            </p:childTnLst>
                          </p:cTn>
                        </p:par>
                        <p:par>
                          <p:cTn fill="hold">
                            <p:stCondLst>
                              <p:cond delay="5600"/>
                            </p:stCondLst>
                            <p:childTnLst>
                              <p:par>
                                <p:cTn fill="hold" nodeType="after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par>
                          <p:cTn fill="hold">
                            <p:stCondLst>
                              <p:cond delay="6600"/>
                            </p:stCondLst>
                            <p:childTnLst>
                              <p:par>
                                <p:cTn fill="hold" nodeType="afterEffect" presetClass="entr" presetID="2" presetSubtype="4">
                                  <p:stCondLst>
                                    <p:cond delay="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1000"/>
                                        <p:tgtEl>
                                          <p:spTgt spid="143"/>
                                        </p:tgtEl>
                                        <p:attrNameLst>
                                          <p:attrName>ppt_y</p:attrName>
                                        </p:attrNameLst>
                                      </p:cBhvr>
                                      <p:tavLst>
                                        <p:tav fmla="" tm="0">
                                          <p:val>
                                            <p:strVal val="#ppt_y+1"/>
                                          </p:val>
                                        </p:tav>
                                        <p:tav fmla="" tm="100000">
                                          <p:val>
                                            <p:strVal val="#ppt_y"/>
                                          </p:val>
                                        </p:tav>
                                      </p:tavLst>
                                    </p:anim>
                                  </p:childTnLst>
                                </p:cTn>
                              </p:par>
                            </p:childTnLst>
                          </p:cTn>
                        </p:par>
                        <p:par>
                          <p:cTn fill="hold">
                            <p:stCondLst>
                              <p:cond delay="7600"/>
                            </p:stCondLst>
                            <p:childTnLst>
                              <p:par>
                                <p:cTn fill="hold" nodeType="after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par>
                          <p:cTn fill="hold">
                            <p:stCondLst>
                              <p:cond delay="8600"/>
                            </p:stCondLst>
                            <p:childTnLst>
                              <p:par>
                                <p:cTn fill="hold" nodeType="afterEffect" presetClass="entr" presetID="2" presetSubtype="8">
                                  <p:stCondLst>
                                    <p:cond delay="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1000"/>
                                        <p:tgtEl>
                                          <p:spTgt spid="140"/>
                                        </p:tgtEl>
                                        <p:attrNameLst>
                                          <p:attrName>ppt_x</p:attrName>
                                        </p:attrNameLst>
                                      </p:cBhvr>
                                      <p:tavLst>
                                        <p:tav fmla="" tm="0">
                                          <p:val>
                                            <p:strVal val="#ppt_x-1"/>
                                          </p:val>
                                        </p:tav>
                                        <p:tav fmla="" tm="100000">
                                          <p:val>
                                            <p:strVal val="#ppt_x"/>
                                          </p:val>
                                        </p:tav>
                                      </p:tavLst>
                                    </p:anim>
                                  </p:childTnLst>
                                </p:cTn>
                              </p:par>
                            </p:childTnLst>
                          </p:cTn>
                        </p:par>
                        <p:par>
                          <p:cTn fill="hold">
                            <p:stCondLst>
                              <p:cond delay="9600"/>
                            </p:stCondLst>
                            <p:childTnLst>
                              <p:par>
                                <p:cTn fill="hold" nodeType="afterEffect" presetClass="entr" presetID="2" presetSubtype="1">
                                  <p:stCondLst>
                                    <p:cond delay="0"/>
                                  </p:stCondLst>
                                  <p:childTnLst>
                                    <p:set>
                                      <p:cBhvr>
                                        <p:cTn dur="1" fill="hold">
                                          <p:stCondLst>
                                            <p:cond delay="0"/>
                                          </p:stCondLst>
                                        </p:cTn>
                                        <p:tgtEl>
                                          <p:spTgt spid="145"/>
                                        </p:tgtEl>
                                        <p:attrNameLst>
                                          <p:attrName>style.visibility</p:attrName>
                                        </p:attrNameLst>
                                      </p:cBhvr>
                                      <p:to>
                                        <p:strVal val="visible"/>
                                      </p:to>
                                    </p:set>
                                    <p:anim calcmode="lin" valueType="num">
                                      <p:cBhvr additive="base">
                                        <p:cTn dur="1000"/>
                                        <p:tgtEl>
                                          <p:spTgt spid="145"/>
                                        </p:tgtEl>
                                        <p:attrNameLst>
                                          <p:attrName>ppt_y</p:attrName>
                                        </p:attrNameLst>
                                      </p:cBhvr>
                                      <p:tavLst>
                                        <p:tav fmla="" tm="0">
                                          <p:val>
                                            <p:strVal val="#ppt_y-1"/>
                                          </p:val>
                                        </p:tav>
                                        <p:tav fmla="" tm="100000">
                                          <p:val>
                                            <p:strVal val="#ppt_y"/>
                                          </p:val>
                                        </p:tav>
                                      </p:tavLst>
                                    </p:anim>
                                  </p:childTnLst>
                                </p:cTn>
                              </p:par>
                            </p:childTnLst>
                          </p:cTn>
                        </p:par>
                        <p:par>
                          <p:cTn fill="hold">
                            <p:stCondLst>
                              <p:cond delay="10600"/>
                            </p:stCondLst>
                            <p:childTnLst>
                              <p:par>
                                <p:cTn fill="hold" nodeType="afterEffect" presetClass="entr" presetID="2" presetSubtype="4">
                                  <p:stCondLst>
                                    <p:cond delay="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1000"/>
                                        <p:tgtEl>
                                          <p:spTgt spid="144"/>
                                        </p:tgtEl>
                                        <p:attrNameLst>
                                          <p:attrName>ppt_y</p:attrName>
                                        </p:attrNameLst>
                                      </p:cBhvr>
                                      <p:tavLst>
                                        <p:tav fmla="" tm="0">
                                          <p:val>
                                            <p:strVal val="#ppt_y+1"/>
                                          </p:val>
                                        </p:tav>
                                        <p:tav fmla="" tm="100000">
                                          <p:val>
                                            <p:strVal val="#ppt_y"/>
                                          </p:val>
                                        </p:tav>
                                      </p:tavLst>
                                    </p:anim>
                                  </p:childTnLst>
                                </p:cTn>
                              </p:par>
                            </p:childTnLst>
                          </p:cTn>
                        </p:par>
                        <p:par>
                          <p:cTn fill="hold">
                            <p:stCondLst>
                              <p:cond delay="11600"/>
                            </p:stCondLst>
                            <p:childTnLst>
                              <p:par>
                                <p:cTn fill="hold" nodeType="after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par>
                                <p:cTn fill="hold" nodeType="with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par>
                          <p:cTn fill="hold">
                            <p:stCondLst>
                              <p:cond delay="12600"/>
                            </p:stCondLst>
                            <p:childTnLst>
                              <p:par>
                                <p:cTn fill="hold" nodeType="afterEffect" presetClass="entr" presetID="23" presetSubtype="16">
                                  <p:stCondLst>
                                    <p:cond delay="0"/>
                                  </p:stCondLst>
                                  <p:childTnLst>
                                    <p:set>
                                      <p:cBhvr>
                                        <p:cTn dur="1" fill="hold">
                                          <p:stCondLst>
                                            <p:cond delay="0"/>
                                          </p:stCondLst>
                                        </p:cTn>
                                        <p:tgtEl>
                                          <p:spTgt spid="150"/>
                                        </p:tgtEl>
                                        <p:attrNameLst>
                                          <p:attrName>style.visibility</p:attrName>
                                        </p:attrNameLst>
                                      </p:cBhvr>
                                      <p:to>
                                        <p:strVal val="visible"/>
                                      </p:to>
                                    </p:set>
                                    <p:anim calcmode="lin" valueType="num">
                                      <p:cBhvr additive="base">
                                        <p:cTn dur="1000"/>
                                        <p:tgtEl>
                                          <p:spTgt spid="150"/>
                                        </p:tgtEl>
                                        <p:attrNameLst>
                                          <p:attrName>ppt_w</p:attrName>
                                        </p:attrNameLst>
                                      </p:cBhvr>
                                      <p:tavLst>
                                        <p:tav fmla="" tm="0">
                                          <p:val>
                                            <p:strVal val="0"/>
                                          </p:val>
                                        </p:tav>
                                        <p:tav fmla="" tm="100000">
                                          <p:val>
                                            <p:strVal val="#ppt_w"/>
                                          </p:val>
                                        </p:tav>
                                      </p:tavLst>
                                    </p:anim>
                                    <p:anim calcmode="lin" valueType="num">
                                      <p:cBhvr additive="base">
                                        <p:cTn dur="1000"/>
                                        <p:tgtEl>
                                          <p:spTgt spid="15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2" name="Shape 342"/>
        <p:cNvGrpSpPr/>
        <p:nvPr/>
      </p:nvGrpSpPr>
      <p:grpSpPr>
        <a:xfrm>
          <a:off x="0" y="0"/>
          <a:ext cx="0" cy="0"/>
          <a:chOff x="0" y="0"/>
          <a:chExt cx="0" cy="0"/>
        </a:xfrm>
      </p:grpSpPr>
      <p:sp>
        <p:nvSpPr>
          <p:cNvPr id="343" name="Google Shape;343;p44"/>
          <p:cNvSpPr txBox="1"/>
          <p:nvPr/>
        </p:nvSpPr>
        <p:spPr>
          <a:xfrm>
            <a:off x="6733394" y="111307"/>
            <a:ext cx="1899000" cy="241500"/>
          </a:xfrm>
          <a:prstGeom prst="rect">
            <a:avLst/>
          </a:prstGeom>
          <a:noFill/>
          <a:ln>
            <a:noFill/>
          </a:ln>
        </p:spPr>
        <p:txBody>
          <a:bodyPr anchorCtr="0" anchor="ctr" bIns="34275" lIns="68575" spcFirstLastPara="1" rIns="68575" wrap="square" tIns="34275">
            <a:normAutofit/>
          </a:bodyPr>
          <a:lstStyle/>
          <a:p>
            <a:pPr indent="0" lvl="0" marL="0" marR="0" rtl="0" algn="r">
              <a:lnSpc>
                <a:spcPct val="90000"/>
              </a:lnSpc>
              <a:spcBef>
                <a:spcPts val="0"/>
              </a:spcBef>
              <a:spcAft>
                <a:spcPts val="0"/>
              </a:spcAft>
              <a:buClr>
                <a:schemeClr val="dk1"/>
              </a:buClr>
              <a:buSzPts val="1100"/>
              <a:buFont typeface="Calibri"/>
              <a:buNone/>
            </a:pPr>
            <a:r>
              <a:t/>
            </a:r>
            <a:endParaRPr b="1" i="0" sz="1100" u="none" cap="none" strike="noStrike">
              <a:solidFill>
                <a:schemeClr val="dk1"/>
              </a:solidFill>
              <a:latin typeface="Roboto"/>
              <a:ea typeface="Roboto"/>
              <a:cs typeface="Roboto"/>
              <a:sym typeface="Roboto"/>
            </a:endParaRPr>
          </a:p>
        </p:txBody>
      </p:sp>
      <p:sp>
        <p:nvSpPr>
          <p:cNvPr id="344" name="Google Shape;344;p44"/>
          <p:cNvSpPr txBox="1"/>
          <p:nvPr/>
        </p:nvSpPr>
        <p:spPr>
          <a:xfrm>
            <a:off x="6413942" y="4759545"/>
            <a:ext cx="138600" cy="2385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t/>
            </a:r>
            <a:endParaRPr b="0" i="0" sz="1100" u="none" cap="none" strike="noStrike">
              <a:solidFill>
                <a:schemeClr val="lt1"/>
              </a:solidFill>
              <a:latin typeface="Roboto"/>
              <a:ea typeface="Roboto"/>
              <a:cs typeface="Roboto"/>
              <a:sym typeface="Roboto"/>
            </a:endParaRPr>
          </a:p>
        </p:txBody>
      </p:sp>
      <p:sp>
        <p:nvSpPr>
          <p:cNvPr id="345" name="Google Shape;345;p44"/>
          <p:cNvSpPr txBox="1"/>
          <p:nvPr>
            <p:ph type="title"/>
          </p:nvPr>
        </p:nvSpPr>
        <p:spPr>
          <a:xfrm>
            <a:off x="2600250" y="338700"/>
            <a:ext cx="3943500" cy="9366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700"/>
              <a:buFont typeface="Roboto"/>
              <a:buNone/>
            </a:pPr>
            <a:r>
              <a:rPr lang="pt-BR" sz="2700">
                <a:latin typeface="Roboto"/>
                <a:ea typeface="Roboto"/>
                <a:cs typeface="Roboto"/>
                <a:sym typeface="Roboto"/>
              </a:rPr>
              <a:t>The Problem - Example </a:t>
            </a:r>
            <a:r>
              <a:rPr lang="pt-BR" sz="1000">
                <a:latin typeface="Roboto"/>
                <a:ea typeface="Roboto"/>
                <a:cs typeface="Roboto"/>
                <a:sym typeface="Roboto"/>
              </a:rPr>
              <a:t>😡</a:t>
            </a:r>
            <a:endParaRPr sz="1000">
              <a:latin typeface="Roboto"/>
              <a:ea typeface="Roboto"/>
              <a:cs typeface="Roboto"/>
              <a:sym typeface="Roboto"/>
            </a:endParaRPr>
          </a:p>
        </p:txBody>
      </p:sp>
      <p:sp>
        <p:nvSpPr>
          <p:cNvPr id="346" name="Google Shape;346;p44"/>
          <p:cNvSpPr txBox="1"/>
          <p:nvPr/>
        </p:nvSpPr>
        <p:spPr>
          <a:xfrm>
            <a:off x="6614015" y="111307"/>
            <a:ext cx="2018400" cy="241500"/>
          </a:xfrm>
          <a:prstGeom prst="rect">
            <a:avLst/>
          </a:prstGeom>
          <a:noFill/>
          <a:ln>
            <a:noFill/>
          </a:ln>
        </p:spPr>
        <p:txBody>
          <a:bodyPr anchorCtr="0" anchor="ctr" bIns="34275" lIns="68575" spcFirstLastPara="1" rIns="68575" wrap="square" tIns="34275">
            <a:normAutofit fontScale="70000" lnSpcReduction="20000"/>
          </a:bodyPr>
          <a:lstStyle/>
          <a:p>
            <a:pPr indent="0" lvl="0" marL="0" rtl="0" algn="r">
              <a:lnSpc>
                <a:spcPct val="90000"/>
              </a:lnSpc>
              <a:spcBef>
                <a:spcPts val="0"/>
              </a:spcBef>
              <a:spcAft>
                <a:spcPts val="0"/>
              </a:spcAft>
              <a:buClr>
                <a:schemeClr val="dk1"/>
              </a:buClr>
              <a:buSzPct val="100000"/>
              <a:buFont typeface="Roboto"/>
              <a:buNone/>
            </a:pPr>
            <a:r>
              <a:rPr lang="pt-BR" sz="1100">
                <a:solidFill>
                  <a:schemeClr val="dk1"/>
                </a:solidFill>
                <a:latin typeface="Roboto"/>
                <a:ea typeface="Roboto"/>
                <a:cs typeface="Roboto"/>
                <a:sym typeface="Roboto"/>
              </a:rPr>
              <a:t>eigr.io – Spawn Cloud Native Service Mesh</a:t>
            </a:r>
            <a:endParaRPr b="1" sz="1100">
              <a:solidFill>
                <a:schemeClr val="dk1"/>
              </a:solidFill>
              <a:latin typeface="Roboto"/>
              <a:ea typeface="Roboto"/>
              <a:cs typeface="Roboto"/>
              <a:sym typeface="Roboto"/>
            </a:endParaRPr>
          </a:p>
          <a:p>
            <a:pPr indent="0" lvl="0" marL="0" marR="0" rtl="0" algn="r">
              <a:lnSpc>
                <a:spcPct val="90000"/>
              </a:lnSpc>
              <a:spcBef>
                <a:spcPts val="0"/>
              </a:spcBef>
              <a:spcAft>
                <a:spcPts val="0"/>
              </a:spcAft>
              <a:buClr>
                <a:schemeClr val="dk1"/>
              </a:buClr>
              <a:buSzPct val="100000"/>
              <a:buFont typeface="Roboto"/>
              <a:buNone/>
            </a:pPr>
            <a:r>
              <a:t/>
            </a:r>
            <a:endParaRPr sz="1100">
              <a:solidFill>
                <a:schemeClr val="dk1"/>
              </a:solidFill>
              <a:latin typeface="Roboto"/>
              <a:ea typeface="Roboto"/>
              <a:cs typeface="Roboto"/>
              <a:sym typeface="Roboto"/>
            </a:endParaRPr>
          </a:p>
        </p:txBody>
      </p:sp>
      <p:sp>
        <p:nvSpPr>
          <p:cNvPr id="347" name="Google Shape;347;p44"/>
          <p:cNvSpPr txBox="1"/>
          <p:nvPr/>
        </p:nvSpPr>
        <p:spPr>
          <a:xfrm>
            <a:off x="5108921" y="4759545"/>
            <a:ext cx="2748600" cy="408000"/>
          </a:xfrm>
          <a:prstGeom prst="rect">
            <a:avLst/>
          </a:prstGeom>
          <a:noFill/>
          <a:ln>
            <a:noFill/>
          </a:ln>
        </p:spPr>
        <p:txBody>
          <a:bodyPr anchorCtr="0" anchor="t" bIns="34275" lIns="68575" spcFirstLastPara="1" rIns="68575" wrap="square" tIns="34275">
            <a:spAutoFit/>
          </a:bodyPr>
          <a:lstStyle/>
          <a:p>
            <a:pPr indent="0" lvl="0" marL="0" rtl="0" algn="just">
              <a:spcBef>
                <a:spcPts val="0"/>
              </a:spcBef>
              <a:spcAft>
                <a:spcPts val="0"/>
              </a:spcAft>
              <a:buClr>
                <a:schemeClr val="dk1"/>
              </a:buClr>
              <a:buFont typeface="Arial"/>
              <a:buNone/>
            </a:pPr>
            <a:r>
              <a:rPr lang="pt-BR" sz="1100">
                <a:solidFill>
                  <a:schemeClr val="lt1"/>
                </a:solidFill>
                <a:latin typeface="Roboto"/>
                <a:ea typeface="Roboto"/>
                <a:cs typeface="Roboto"/>
                <a:sym typeface="Roboto"/>
              </a:rPr>
              <a:t>Elug SP - Meetup 2023</a:t>
            </a:r>
            <a:endParaRPr sz="1100">
              <a:solidFill>
                <a:schemeClr val="lt1"/>
              </a:solidFill>
              <a:latin typeface="Roboto"/>
              <a:ea typeface="Roboto"/>
              <a:cs typeface="Roboto"/>
              <a:sym typeface="Roboto"/>
            </a:endParaRPr>
          </a:p>
          <a:p>
            <a:pPr indent="0" lvl="0" marL="0" marR="0" rtl="0" algn="just">
              <a:spcBef>
                <a:spcPts val="0"/>
              </a:spcBef>
              <a:spcAft>
                <a:spcPts val="0"/>
              </a:spcAft>
              <a:buNone/>
            </a:pPr>
            <a:r>
              <a:t/>
            </a:r>
            <a:endParaRPr sz="1100">
              <a:solidFill>
                <a:schemeClr val="lt1"/>
              </a:solidFill>
              <a:latin typeface="Roboto"/>
              <a:ea typeface="Roboto"/>
              <a:cs typeface="Roboto"/>
              <a:sym typeface="Roboto"/>
            </a:endParaRPr>
          </a:p>
        </p:txBody>
      </p:sp>
      <p:pic>
        <p:nvPicPr>
          <p:cNvPr id="348" name="Google Shape;348;p44"/>
          <p:cNvPicPr preferRelativeResize="0"/>
          <p:nvPr/>
        </p:nvPicPr>
        <p:blipFill>
          <a:blip r:embed="rId4">
            <a:alphaModFix/>
          </a:blip>
          <a:stretch>
            <a:fillRect/>
          </a:stretch>
        </p:blipFill>
        <p:spPr>
          <a:xfrm>
            <a:off x="2064232" y="1275191"/>
            <a:ext cx="5015535" cy="312184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2" name="Shape 352"/>
        <p:cNvGrpSpPr/>
        <p:nvPr/>
      </p:nvGrpSpPr>
      <p:grpSpPr>
        <a:xfrm>
          <a:off x="0" y="0"/>
          <a:ext cx="0" cy="0"/>
          <a:chOff x="0" y="0"/>
          <a:chExt cx="0" cy="0"/>
        </a:xfrm>
      </p:grpSpPr>
      <p:sp>
        <p:nvSpPr>
          <p:cNvPr id="353" name="Google Shape;353;p45"/>
          <p:cNvSpPr txBox="1"/>
          <p:nvPr/>
        </p:nvSpPr>
        <p:spPr>
          <a:xfrm>
            <a:off x="6733394" y="111307"/>
            <a:ext cx="1899000" cy="241500"/>
          </a:xfrm>
          <a:prstGeom prst="rect">
            <a:avLst/>
          </a:prstGeom>
          <a:noFill/>
          <a:ln>
            <a:noFill/>
          </a:ln>
        </p:spPr>
        <p:txBody>
          <a:bodyPr anchorCtr="0" anchor="ctr" bIns="34275" lIns="68575" spcFirstLastPara="1" rIns="68575" wrap="square" tIns="34275">
            <a:normAutofit/>
          </a:bodyPr>
          <a:lstStyle/>
          <a:p>
            <a:pPr indent="0" lvl="0" marL="0" marR="0" rtl="0" algn="r">
              <a:lnSpc>
                <a:spcPct val="90000"/>
              </a:lnSpc>
              <a:spcBef>
                <a:spcPts val="0"/>
              </a:spcBef>
              <a:spcAft>
                <a:spcPts val="0"/>
              </a:spcAft>
              <a:buClr>
                <a:schemeClr val="dk1"/>
              </a:buClr>
              <a:buSzPts val="1100"/>
              <a:buFont typeface="Calibri"/>
              <a:buNone/>
            </a:pPr>
            <a:r>
              <a:t/>
            </a:r>
            <a:endParaRPr b="1" i="0" sz="1100" u="none" cap="none" strike="noStrike">
              <a:solidFill>
                <a:schemeClr val="dk1"/>
              </a:solidFill>
              <a:latin typeface="Roboto"/>
              <a:ea typeface="Roboto"/>
              <a:cs typeface="Roboto"/>
              <a:sym typeface="Roboto"/>
            </a:endParaRPr>
          </a:p>
        </p:txBody>
      </p:sp>
      <p:sp>
        <p:nvSpPr>
          <p:cNvPr id="354" name="Google Shape;354;p45"/>
          <p:cNvSpPr txBox="1"/>
          <p:nvPr/>
        </p:nvSpPr>
        <p:spPr>
          <a:xfrm>
            <a:off x="6413942" y="4759545"/>
            <a:ext cx="138600" cy="2385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t/>
            </a:r>
            <a:endParaRPr b="0" i="0" sz="1100" u="none" cap="none" strike="noStrike">
              <a:solidFill>
                <a:schemeClr val="lt1"/>
              </a:solidFill>
              <a:latin typeface="Roboto"/>
              <a:ea typeface="Roboto"/>
              <a:cs typeface="Roboto"/>
              <a:sym typeface="Roboto"/>
            </a:endParaRPr>
          </a:p>
        </p:txBody>
      </p:sp>
      <p:sp>
        <p:nvSpPr>
          <p:cNvPr id="355" name="Google Shape;355;p45"/>
          <p:cNvSpPr txBox="1"/>
          <p:nvPr/>
        </p:nvSpPr>
        <p:spPr>
          <a:xfrm>
            <a:off x="6614015" y="111307"/>
            <a:ext cx="2018400" cy="241500"/>
          </a:xfrm>
          <a:prstGeom prst="rect">
            <a:avLst/>
          </a:prstGeom>
          <a:noFill/>
          <a:ln>
            <a:noFill/>
          </a:ln>
        </p:spPr>
        <p:txBody>
          <a:bodyPr anchorCtr="0" anchor="ctr" bIns="34275" lIns="68575" spcFirstLastPara="1" rIns="68575" wrap="square" tIns="34275">
            <a:normAutofit fontScale="70000" lnSpcReduction="20000"/>
          </a:bodyPr>
          <a:lstStyle/>
          <a:p>
            <a:pPr indent="0" lvl="0" marL="0" rtl="0" algn="r">
              <a:lnSpc>
                <a:spcPct val="90000"/>
              </a:lnSpc>
              <a:spcBef>
                <a:spcPts val="0"/>
              </a:spcBef>
              <a:spcAft>
                <a:spcPts val="0"/>
              </a:spcAft>
              <a:buClr>
                <a:schemeClr val="dk1"/>
              </a:buClr>
              <a:buSzPct val="100000"/>
              <a:buFont typeface="Roboto"/>
              <a:buNone/>
            </a:pPr>
            <a:r>
              <a:rPr lang="pt-BR" sz="1100">
                <a:solidFill>
                  <a:schemeClr val="dk1"/>
                </a:solidFill>
                <a:latin typeface="Roboto"/>
                <a:ea typeface="Roboto"/>
                <a:cs typeface="Roboto"/>
                <a:sym typeface="Roboto"/>
              </a:rPr>
              <a:t>eigr.io – Spawn Cloud Native Service Mesh</a:t>
            </a:r>
            <a:endParaRPr b="1" sz="1100">
              <a:solidFill>
                <a:schemeClr val="dk1"/>
              </a:solidFill>
              <a:latin typeface="Roboto"/>
              <a:ea typeface="Roboto"/>
              <a:cs typeface="Roboto"/>
              <a:sym typeface="Roboto"/>
            </a:endParaRPr>
          </a:p>
          <a:p>
            <a:pPr indent="0" lvl="0" marL="0" marR="0" rtl="0" algn="r">
              <a:lnSpc>
                <a:spcPct val="90000"/>
              </a:lnSpc>
              <a:spcBef>
                <a:spcPts val="0"/>
              </a:spcBef>
              <a:spcAft>
                <a:spcPts val="0"/>
              </a:spcAft>
              <a:buClr>
                <a:schemeClr val="dk1"/>
              </a:buClr>
              <a:buSzPct val="100000"/>
              <a:buFont typeface="Roboto"/>
              <a:buNone/>
            </a:pPr>
            <a:r>
              <a:t/>
            </a:r>
            <a:endParaRPr sz="1100">
              <a:solidFill>
                <a:schemeClr val="dk1"/>
              </a:solidFill>
              <a:latin typeface="Roboto"/>
              <a:ea typeface="Roboto"/>
              <a:cs typeface="Roboto"/>
              <a:sym typeface="Roboto"/>
            </a:endParaRPr>
          </a:p>
        </p:txBody>
      </p:sp>
      <p:sp>
        <p:nvSpPr>
          <p:cNvPr id="356" name="Google Shape;356;p45"/>
          <p:cNvSpPr txBox="1"/>
          <p:nvPr/>
        </p:nvSpPr>
        <p:spPr>
          <a:xfrm>
            <a:off x="5108921" y="4759545"/>
            <a:ext cx="2748600" cy="408000"/>
          </a:xfrm>
          <a:prstGeom prst="rect">
            <a:avLst/>
          </a:prstGeom>
          <a:noFill/>
          <a:ln>
            <a:noFill/>
          </a:ln>
        </p:spPr>
        <p:txBody>
          <a:bodyPr anchorCtr="0" anchor="t" bIns="34275" lIns="68575" spcFirstLastPara="1" rIns="68575" wrap="square" tIns="34275">
            <a:spAutoFit/>
          </a:bodyPr>
          <a:lstStyle/>
          <a:p>
            <a:pPr indent="0" lvl="0" marL="0" rtl="0" algn="just">
              <a:spcBef>
                <a:spcPts val="0"/>
              </a:spcBef>
              <a:spcAft>
                <a:spcPts val="0"/>
              </a:spcAft>
              <a:buClr>
                <a:schemeClr val="dk1"/>
              </a:buClr>
              <a:buFont typeface="Arial"/>
              <a:buNone/>
            </a:pPr>
            <a:r>
              <a:rPr lang="pt-BR" sz="1100">
                <a:solidFill>
                  <a:schemeClr val="lt1"/>
                </a:solidFill>
                <a:latin typeface="Roboto"/>
                <a:ea typeface="Roboto"/>
                <a:cs typeface="Roboto"/>
                <a:sym typeface="Roboto"/>
              </a:rPr>
              <a:t>Elug SP - Meetup 2023</a:t>
            </a:r>
            <a:endParaRPr sz="1100">
              <a:solidFill>
                <a:schemeClr val="lt1"/>
              </a:solidFill>
              <a:latin typeface="Roboto"/>
              <a:ea typeface="Roboto"/>
              <a:cs typeface="Roboto"/>
              <a:sym typeface="Roboto"/>
            </a:endParaRPr>
          </a:p>
          <a:p>
            <a:pPr indent="0" lvl="0" marL="0" marR="0" rtl="0" algn="just">
              <a:spcBef>
                <a:spcPts val="0"/>
              </a:spcBef>
              <a:spcAft>
                <a:spcPts val="0"/>
              </a:spcAft>
              <a:buNone/>
            </a:pPr>
            <a:r>
              <a:t/>
            </a:r>
            <a:endParaRPr sz="1100">
              <a:solidFill>
                <a:schemeClr val="lt1"/>
              </a:solidFill>
              <a:latin typeface="Roboto"/>
              <a:ea typeface="Roboto"/>
              <a:cs typeface="Roboto"/>
              <a:sym typeface="Roboto"/>
            </a:endParaRPr>
          </a:p>
        </p:txBody>
      </p:sp>
      <p:pic>
        <p:nvPicPr>
          <p:cNvPr id="357" name="Google Shape;357;p45"/>
          <p:cNvPicPr preferRelativeResize="0"/>
          <p:nvPr/>
        </p:nvPicPr>
        <p:blipFill>
          <a:blip r:embed="rId4">
            <a:alphaModFix/>
          </a:blip>
          <a:stretch>
            <a:fillRect/>
          </a:stretch>
        </p:blipFill>
        <p:spPr>
          <a:xfrm>
            <a:off x="2035501" y="1010828"/>
            <a:ext cx="5072998" cy="312184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1" name="Shape 361"/>
        <p:cNvGrpSpPr/>
        <p:nvPr/>
      </p:nvGrpSpPr>
      <p:grpSpPr>
        <a:xfrm>
          <a:off x="0" y="0"/>
          <a:ext cx="0" cy="0"/>
          <a:chOff x="0" y="0"/>
          <a:chExt cx="0" cy="0"/>
        </a:xfrm>
      </p:grpSpPr>
      <p:sp>
        <p:nvSpPr>
          <p:cNvPr id="362" name="Google Shape;362;p46"/>
          <p:cNvSpPr txBox="1"/>
          <p:nvPr/>
        </p:nvSpPr>
        <p:spPr>
          <a:xfrm>
            <a:off x="6733394" y="111307"/>
            <a:ext cx="1899000" cy="241500"/>
          </a:xfrm>
          <a:prstGeom prst="rect">
            <a:avLst/>
          </a:prstGeom>
          <a:noFill/>
          <a:ln>
            <a:noFill/>
          </a:ln>
        </p:spPr>
        <p:txBody>
          <a:bodyPr anchorCtr="0" anchor="ctr" bIns="34275" lIns="68575" spcFirstLastPara="1" rIns="68575" wrap="square" tIns="34275">
            <a:normAutofit/>
          </a:bodyPr>
          <a:lstStyle/>
          <a:p>
            <a:pPr indent="0" lvl="0" marL="0" marR="0" rtl="0" algn="r">
              <a:lnSpc>
                <a:spcPct val="90000"/>
              </a:lnSpc>
              <a:spcBef>
                <a:spcPts val="0"/>
              </a:spcBef>
              <a:spcAft>
                <a:spcPts val="0"/>
              </a:spcAft>
              <a:buClr>
                <a:schemeClr val="dk1"/>
              </a:buClr>
              <a:buSzPts val="1100"/>
              <a:buFont typeface="Calibri"/>
              <a:buNone/>
            </a:pPr>
            <a:r>
              <a:t/>
            </a:r>
            <a:endParaRPr b="1" i="0" sz="1100" u="none" cap="none" strike="noStrike">
              <a:solidFill>
                <a:schemeClr val="dk1"/>
              </a:solidFill>
              <a:latin typeface="Roboto"/>
              <a:ea typeface="Roboto"/>
              <a:cs typeface="Roboto"/>
              <a:sym typeface="Roboto"/>
            </a:endParaRPr>
          </a:p>
        </p:txBody>
      </p:sp>
      <p:sp>
        <p:nvSpPr>
          <p:cNvPr id="363" name="Google Shape;363;p46"/>
          <p:cNvSpPr txBox="1"/>
          <p:nvPr/>
        </p:nvSpPr>
        <p:spPr>
          <a:xfrm>
            <a:off x="6413942" y="4759545"/>
            <a:ext cx="138600" cy="2385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t/>
            </a:r>
            <a:endParaRPr b="0" i="0" sz="1100" u="none" cap="none" strike="noStrike">
              <a:solidFill>
                <a:schemeClr val="lt1"/>
              </a:solidFill>
              <a:latin typeface="Roboto"/>
              <a:ea typeface="Roboto"/>
              <a:cs typeface="Roboto"/>
              <a:sym typeface="Roboto"/>
            </a:endParaRPr>
          </a:p>
        </p:txBody>
      </p:sp>
      <p:sp>
        <p:nvSpPr>
          <p:cNvPr id="364" name="Google Shape;364;p46"/>
          <p:cNvSpPr txBox="1"/>
          <p:nvPr>
            <p:ph type="title"/>
          </p:nvPr>
        </p:nvSpPr>
        <p:spPr>
          <a:xfrm>
            <a:off x="2600250" y="338700"/>
            <a:ext cx="3943500" cy="889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700"/>
              <a:buFont typeface="Roboto"/>
              <a:buNone/>
            </a:pPr>
            <a:r>
              <a:rPr lang="pt-BR" sz="2700">
                <a:latin typeface="Roboto"/>
                <a:ea typeface="Roboto"/>
                <a:cs typeface="Roboto"/>
                <a:sym typeface="Roboto"/>
              </a:rPr>
              <a:t>The Problem - Example </a:t>
            </a:r>
            <a:r>
              <a:rPr lang="pt-BR" sz="1000">
                <a:latin typeface="Roboto"/>
                <a:ea typeface="Roboto"/>
                <a:cs typeface="Roboto"/>
                <a:sym typeface="Roboto"/>
              </a:rPr>
              <a:t>🙏</a:t>
            </a:r>
            <a:endParaRPr sz="1000">
              <a:latin typeface="Roboto"/>
              <a:ea typeface="Roboto"/>
              <a:cs typeface="Roboto"/>
              <a:sym typeface="Roboto"/>
            </a:endParaRPr>
          </a:p>
        </p:txBody>
      </p:sp>
      <p:sp>
        <p:nvSpPr>
          <p:cNvPr id="365" name="Google Shape;365;p46"/>
          <p:cNvSpPr txBox="1"/>
          <p:nvPr/>
        </p:nvSpPr>
        <p:spPr>
          <a:xfrm>
            <a:off x="6614015" y="111307"/>
            <a:ext cx="2018400" cy="241500"/>
          </a:xfrm>
          <a:prstGeom prst="rect">
            <a:avLst/>
          </a:prstGeom>
          <a:noFill/>
          <a:ln>
            <a:noFill/>
          </a:ln>
        </p:spPr>
        <p:txBody>
          <a:bodyPr anchorCtr="0" anchor="ctr" bIns="34275" lIns="68575" spcFirstLastPara="1" rIns="68575" wrap="square" tIns="34275">
            <a:normAutofit fontScale="70000" lnSpcReduction="20000"/>
          </a:bodyPr>
          <a:lstStyle/>
          <a:p>
            <a:pPr indent="0" lvl="0" marL="0" rtl="0" algn="r">
              <a:lnSpc>
                <a:spcPct val="90000"/>
              </a:lnSpc>
              <a:spcBef>
                <a:spcPts val="0"/>
              </a:spcBef>
              <a:spcAft>
                <a:spcPts val="0"/>
              </a:spcAft>
              <a:buClr>
                <a:schemeClr val="dk1"/>
              </a:buClr>
              <a:buSzPct val="100000"/>
              <a:buFont typeface="Roboto"/>
              <a:buNone/>
            </a:pPr>
            <a:r>
              <a:rPr lang="pt-BR" sz="1100">
                <a:solidFill>
                  <a:schemeClr val="dk1"/>
                </a:solidFill>
                <a:latin typeface="Roboto"/>
                <a:ea typeface="Roboto"/>
                <a:cs typeface="Roboto"/>
                <a:sym typeface="Roboto"/>
              </a:rPr>
              <a:t>eigr.io – Spawn Cloud Native Service Mesh</a:t>
            </a:r>
            <a:endParaRPr b="1" sz="1100">
              <a:solidFill>
                <a:schemeClr val="dk1"/>
              </a:solidFill>
              <a:latin typeface="Roboto"/>
              <a:ea typeface="Roboto"/>
              <a:cs typeface="Roboto"/>
              <a:sym typeface="Roboto"/>
            </a:endParaRPr>
          </a:p>
          <a:p>
            <a:pPr indent="0" lvl="0" marL="0" marR="0" rtl="0" algn="r">
              <a:lnSpc>
                <a:spcPct val="90000"/>
              </a:lnSpc>
              <a:spcBef>
                <a:spcPts val="0"/>
              </a:spcBef>
              <a:spcAft>
                <a:spcPts val="0"/>
              </a:spcAft>
              <a:buClr>
                <a:schemeClr val="dk1"/>
              </a:buClr>
              <a:buSzPct val="100000"/>
              <a:buFont typeface="Roboto"/>
              <a:buNone/>
            </a:pPr>
            <a:r>
              <a:t/>
            </a:r>
            <a:endParaRPr sz="1100">
              <a:solidFill>
                <a:schemeClr val="dk1"/>
              </a:solidFill>
              <a:latin typeface="Roboto"/>
              <a:ea typeface="Roboto"/>
              <a:cs typeface="Roboto"/>
              <a:sym typeface="Roboto"/>
            </a:endParaRPr>
          </a:p>
        </p:txBody>
      </p:sp>
      <p:sp>
        <p:nvSpPr>
          <p:cNvPr id="366" name="Google Shape;366;p46"/>
          <p:cNvSpPr txBox="1"/>
          <p:nvPr/>
        </p:nvSpPr>
        <p:spPr>
          <a:xfrm>
            <a:off x="5108921" y="4759545"/>
            <a:ext cx="2748600" cy="408000"/>
          </a:xfrm>
          <a:prstGeom prst="rect">
            <a:avLst/>
          </a:prstGeom>
          <a:noFill/>
          <a:ln>
            <a:noFill/>
          </a:ln>
        </p:spPr>
        <p:txBody>
          <a:bodyPr anchorCtr="0" anchor="t" bIns="34275" lIns="68575" spcFirstLastPara="1" rIns="68575" wrap="square" tIns="34275">
            <a:spAutoFit/>
          </a:bodyPr>
          <a:lstStyle/>
          <a:p>
            <a:pPr indent="0" lvl="0" marL="0" rtl="0" algn="just">
              <a:spcBef>
                <a:spcPts val="0"/>
              </a:spcBef>
              <a:spcAft>
                <a:spcPts val="0"/>
              </a:spcAft>
              <a:buClr>
                <a:schemeClr val="dk1"/>
              </a:buClr>
              <a:buFont typeface="Arial"/>
              <a:buNone/>
            </a:pPr>
            <a:r>
              <a:rPr lang="pt-BR" sz="1100">
                <a:solidFill>
                  <a:schemeClr val="lt1"/>
                </a:solidFill>
                <a:latin typeface="Roboto"/>
                <a:ea typeface="Roboto"/>
                <a:cs typeface="Roboto"/>
                <a:sym typeface="Roboto"/>
              </a:rPr>
              <a:t>Elug SP - Meetup 2023</a:t>
            </a:r>
            <a:endParaRPr sz="1100">
              <a:solidFill>
                <a:schemeClr val="lt1"/>
              </a:solidFill>
              <a:latin typeface="Roboto"/>
              <a:ea typeface="Roboto"/>
              <a:cs typeface="Roboto"/>
              <a:sym typeface="Roboto"/>
            </a:endParaRPr>
          </a:p>
          <a:p>
            <a:pPr indent="0" lvl="0" marL="0" marR="0" rtl="0" algn="just">
              <a:spcBef>
                <a:spcPts val="0"/>
              </a:spcBef>
              <a:spcAft>
                <a:spcPts val="0"/>
              </a:spcAft>
              <a:buNone/>
            </a:pPr>
            <a:r>
              <a:t/>
            </a:r>
            <a:endParaRPr sz="1100">
              <a:solidFill>
                <a:schemeClr val="lt1"/>
              </a:solidFill>
              <a:latin typeface="Roboto"/>
              <a:ea typeface="Roboto"/>
              <a:cs typeface="Roboto"/>
              <a:sym typeface="Roboto"/>
            </a:endParaRPr>
          </a:p>
        </p:txBody>
      </p:sp>
      <p:pic>
        <p:nvPicPr>
          <p:cNvPr id="367" name="Google Shape;367;p46"/>
          <p:cNvPicPr preferRelativeResize="0"/>
          <p:nvPr/>
        </p:nvPicPr>
        <p:blipFill>
          <a:blip r:embed="rId4">
            <a:alphaModFix/>
          </a:blip>
          <a:stretch>
            <a:fillRect/>
          </a:stretch>
        </p:blipFill>
        <p:spPr>
          <a:xfrm>
            <a:off x="1807663" y="1228350"/>
            <a:ext cx="5528674" cy="3094749"/>
          </a:xfrm>
          <a:prstGeom prst="rect">
            <a:avLst/>
          </a:prstGeom>
          <a:noFill/>
          <a:ln>
            <a:noFill/>
          </a:ln>
        </p:spPr>
      </p:pic>
      <p:sp>
        <p:nvSpPr>
          <p:cNvPr id="368" name="Google Shape;368;p46"/>
          <p:cNvSpPr txBox="1"/>
          <p:nvPr/>
        </p:nvSpPr>
        <p:spPr>
          <a:xfrm>
            <a:off x="2364450" y="4286275"/>
            <a:ext cx="44151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900">
                <a:latin typeface="Calibri"/>
                <a:ea typeface="Calibri"/>
                <a:cs typeface="Calibri"/>
                <a:sym typeface="Calibri"/>
              </a:rPr>
              <a:t>Code examples from https://github.com/gothinkster/elixir-phoenix-realworld-example-app</a:t>
            </a:r>
            <a:endParaRPr sz="900">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2" name="Shape 372"/>
        <p:cNvGrpSpPr/>
        <p:nvPr/>
      </p:nvGrpSpPr>
      <p:grpSpPr>
        <a:xfrm>
          <a:off x="0" y="0"/>
          <a:ext cx="0" cy="0"/>
          <a:chOff x="0" y="0"/>
          <a:chExt cx="0" cy="0"/>
        </a:xfrm>
      </p:grpSpPr>
      <p:sp>
        <p:nvSpPr>
          <p:cNvPr id="373" name="Google Shape;373;p47"/>
          <p:cNvSpPr txBox="1"/>
          <p:nvPr/>
        </p:nvSpPr>
        <p:spPr>
          <a:xfrm>
            <a:off x="6733394" y="111307"/>
            <a:ext cx="1899000" cy="241500"/>
          </a:xfrm>
          <a:prstGeom prst="rect">
            <a:avLst/>
          </a:prstGeom>
          <a:noFill/>
          <a:ln>
            <a:noFill/>
          </a:ln>
        </p:spPr>
        <p:txBody>
          <a:bodyPr anchorCtr="0" anchor="ctr" bIns="34275" lIns="68575" spcFirstLastPara="1" rIns="68575" wrap="square" tIns="34275">
            <a:normAutofit/>
          </a:bodyPr>
          <a:lstStyle/>
          <a:p>
            <a:pPr indent="0" lvl="0" marL="0" marR="0" rtl="0" algn="r">
              <a:lnSpc>
                <a:spcPct val="90000"/>
              </a:lnSpc>
              <a:spcBef>
                <a:spcPts val="0"/>
              </a:spcBef>
              <a:spcAft>
                <a:spcPts val="0"/>
              </a:spcAft>
              <a:buClr>
                <a:schemeClr val="dk1"/>
              </a:buClr>
              <a:buSzPts val="1100"/>
              <a:buFont typeface="Calibri"/>
              <a:buNone/>
            </a:pPr>
            <a:r>
              <a:t/>
            </a:r>
            <a:endParaRPr b="1" i="0" sz="1100" u="none" cap="none" strike="noStrike">
              <a:solidFill>
                <a:schemeClr val="dk1"/>
              </a:solidFill>
              <a:latin typeface="Roboto"/>
              <a:ea typeface="Roboto"/>
              <a:cs typeface="Roboto"/>
              <a:sym typeface="Roboto"/>
            </a:endParaRPr>
          </a:p>
        </p:txBody>
      </p:sp>
      <p:sp>
        <p:nvSpPr>
          <p:cNvPr id="374" name="Google Shape;374;p47"/>
          <p:cNvSpPr txBox="1"/>
          <p:nvPr/>
        </p:nvSpPr>
        <p:spPr>
          <a:xfrm>
            <a:off x="6413942" y="4759545"/>
            <a:ext cx="138600" cy="2385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t/>
            </a:r>
            <a:endParaRPr b="0" i="0" sz="1100" u="none" cap="none" strike="noStrike">
              <a:solidFill>
                <a:schemeClr val="lt1"/>
              </a:solidFill>
              <a:latin typeface="Roboto"/>
              <a:ea typeface="Roboto"/>
              <a:cs typeface="Roboto"/>
              <a:sym typeface="Roboto"/>
            </a:endParaRPr>
          </a:p>
        </p:txBody>
      </p:sp>
      <p:sp>
        <p:nvSpPr>
          <p:cNvPr id="375" name="Google Shape;375;p47"/>
          <p:cNvSpPr txBox="1"/>
          <p:nvPr>
            <p:ph type="title"/>
          </p:nvPr>
        </p:nvSpPr>
        <p:spPr>
          <a:xfrm>
            <a:off x="628650" y="338700"/>
            <a:ext cx="44955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700"/>
              <a:buFont typeface="Roboto"/>
              <a:buNone/>
            </a:pPr>
            <a:r>
              <a:rPr lang="pt-BR" sz="2700">
                <a:latin typeface="Roboto"/>
                <a:ea typeface="Roboto"/>
                <a:cs typeface="Roboto"/>
                <a:sym typeface="Roboto"/>
              </a:rPr>
              <a:t>The Problem - </a:t>
            </a:r>
            <a:r>
              <a:rPr lang="pt-BR" sz="2700">
                <a:latin typeface="Roboto"/>
                <a:ea typeface="Roboto"/>
                <a:cs typeface="Roboto"/>
                <a:sym typeface="Roboto"/>
              </a:rPr>
              <a:t>Notice</a:t>
            </a:r>
            <a:endParaRPr sz="2700">
              <a:latin typeface="Roboto"/>
              <a:ea typeface="Roboto"/>
              <a:cs typeface="Roboto"/>
              <a:sym typeface="Roboto"/>
            </a:endParaRPr>
          </a:p>
        </p:txBody>
      </p:sp>
      <p:sp>
        <p:nvSpPr>
          <p:cNvPr id="376" name="Google Shape;376;p47"/>
          <p:cNvSpPr txBox="1"/>
          <p:nvPr/>
        </p:nvSpPr>
        <p:spPr>
          <a:xfrm>
            <a:off x="6614015" y="111307"/>
            <a:ext cx="2018400" cy="241500"/>
          </a:xfrm>
          <a:prstGeom prst="rect">
            <a:avLst/>
          </a:prstGeom>
          <a:noFill/>
          <a:ln>
            <a:noFill/>
          </a:ln>
        </p:spPr>
        <p:txBody>
          <a:bodyPr anchorCtr="0" anchor="ctr" bIns="34275" lIns="68575" spcFirstLastPara="1" rIns="68575" wrap="square" tIns="34275">
            <a:normAutofit fontScale="70000" lnSpcReduction="20000"/>
          </a:bodyPr>
          <a:lstStyle/>
          <a:p>
            <a:pPr indent="0" lvl="0" marL="0" rtl="0" algn="r">
              <a:lnSpc>
                <a:spcPct val="90000"/>
              </a:lnSpc>
              <a:spcBef>
                <a:spcPts val="0"/>
              </a:spcBef>
              <a:spcAft>
                <a:spcPts val="0"/>
              </a:spcAft>
              <a:buClr>
                <a:schemeClr val="dk1"/>
              </a:buClr>
              <a:buSzPct val="100000"/>
              <a:buFont typeface="Roboto"/>
              <a:buNone/>
            </a:pPr>
            <a:r>
              <a:rPr lang="pt-BR" sz="1100">
                <a:solidFill>
                  <a:schemeClr val="dk1"/>
                </a:solidFill>
                <a:latin typeface="Roboto"/>
                <a:ea typeface="Roboto"/>
                <a:cs typeface="Roboto"/>
                <a:sym typeface="Roboto"/>
              </a:rPr>
              <a:t>eigr.io – Spawn Cloud Native Service Mesh</a:t>
            </a:r>
            <a:endParaRPr b="1" sz="1100">
              <a:solidFill>
                <a:schemeClr val="dk1"/>
              </a:solidFill>
              <a:latin typeface="Roboto"/>
              <a:ea typeface="Roboto"/>
              <a:cs typeface="Roboto"/>
              <a:sym typeface="Roboto"/>
            </a:endParaRPr>
          </a:p>
          <a:p>
            <a:pPr indent="0" lvl="0" marL="0" marR="0" rtl="0" algn="r">
              <a:lnSpc>
                <a:spcPct val="90000"/>
              </a:lnSpc>
              <a:spcBef>
                <a:spcPts val="0"/>
              </a:spcBef>
              <a:spcAft>
                <a:spcPts val="0"/>
              </a:spcAft>
              <a:buClr>
                <a:schemeClr val="dk1"/>
              </a:buClr>
              <a:buSzPct val="100000"/>
              <a:buFont typeface="Roboto"/>
              <a:buNone/>
            </a:pPr>
            <a:r>
              <a:t/>
            </a:r>
            <a:endParaRPr sz="1100">
              <a:solidFill>
                <a:schemeClr val="dk1"/>
              </a:solidFill>
              <a:latin typeface="Roboto"/>
              <a:ea typeface="Roboto"/>
              <a:cs typeface="Roboto"/>
              <a:sym typeface="Roboto"/>
            </a:endParaRPr>
          </a:p>
        </p:txBody>
      </p:sp>
      <p:sp>
        <p:nvSpPr>
          <p:cNvPr id="377" name="Google Shape;377;p47"/>
          <p:cNvSpPr txBox="1"/>
          <p:nvPr/>
        </p:nvSpPr>
        <p:spPr>
          <a:xfrm>
            <a:off x="5108921" y="4759545"/>
            <a:ext cx="2748600" cy="408000"/>
          </a:xfrm>
          <a:prstGeom prst="rect">
            <a:avLst/>
          </a:prstGeom>
          <a:noFill/>
          <a:ln>
            <a:noFill/>
          </a:ln>
        </p:spPr>
        <p:txBody>
          <a:bodyPr anchorCtr="0" anchor="t" bIns="34275" lIns="68575" spcFirstLastPara="1" rIns="68575" wrap="square" tIns="34275">
            <a:spAutoFit/>
          </a:bodyPr>
          <a:lstStyle/>
          <a:p>
            <a:pPr indent="0" lvl="0" marL="0" rtl="0" algn="just">
              <a:spcBef>
                <a:spcPts val="0"/>
              </a:spcBef>
              <a:spcAft>
                <a:spcPts val="0"/>
              </a:spcAft>
              <a:buClr>
                <a:schemeClr val="dk1"/>
              </a:buClr>
              <a:buFont typeface="Arial"/>
              <a:buNone/>
            </a:pPr>
            <a:r>
              <a:rPr lang="pt-BR" sz="1100">
                <a:solidFill>
                  <a:schemeClr val="lt1"/>
                </a:solidFill>
                <a:latin typeface="Roboto"/>
                <a:ea typeface="Roboto"/>
                <a:cs typeface="Roboto"/>
                <a:sym typeface="Roboto"/>
              </a:rPr>
              <a:t>Elug SP - Meetup 2023</a:t>
            </a:r>
            <a:endParaRPr sz="1100">
              <a:solidFill>
                <a:schemeClr val="lt1"/>
              </a:solidFill>
              <a:latin typeface="Roboto"/>
              <a:ea typeface="Roboto"/>
              <a:cs typeface="Roboto"/>
              <a:sym typeface="Roboto"/>
            </a:endParaRPr>
          </a:p>
          <a:p>
            <a:pPr indent="0" lvl="0" marL="0" marR="0" rtl="0" algn="just">
              <a:spcBef>
                <a:spcPts val="0"/>
              </a:spcBef>
              <a:spcAft>
                <a:spcPts val="0"/>
              </a:spcAft>
              <a:buNone/>
            </a:pPr>
            <a:r>
              <a:t/>
            </a:r>
            <a:endParaRPr sz="1100">
              <a:solidFill>
                <a:schemeClr val="lt1"/>
              </a:solidFill>
              <a:latin typeface="Roboto"/>
              <a:ea typeface="Roboto"/>
              <a:cs typeface="Roboto"/>
              <a:sym typeface="Roboto"/>
            </a:endParaRPr>
          </a:p>
        </p:txBody>
      </p:sp>
      <p:pic>
        <p:nvPicPr>
          <p:cNvPr id="378" name="Google Shape;378;p47"/>
          <p:cNvPicPr preferRelativeResize="0"/>
          <p:nvPr/>
        </p:nvPicPr>
        <p:blipFill>
          <a:blip r:embed="rId4">
            <a:alphaModFix/>
          </a:blip>
          <a:stretch>
            <a:fillRect/>
          </a:stretch>
        </p:blipFill>
        <p:spPr>
          <a:xfrm>
            <a:off x="5833475" y="501800"/>
            <a:ext cx="2798975" cy="3949250"/>
          </a:xfrm>
          <a:prstGeom prst="rect">
            <a:avLst/>
          </a:prstGeom>
          <a:noFill/>
          <a:ln>
            <a:noFill/>
          </a:ln>
        </p:spPr>
      </p:pic>
      <p:sp>
        <p:nvSpPr>
          <p:cNvPr id="379" name="Google Shape;379;p47"/>
          <p:cNvSpPr txBox="1"/>
          <p:nvPr/>
        </p:nvSpPr>
        <p:spPr>
          <a:xfrm>
            <a:off x="628650" y="1477475"/>
            <a:ext cx="4495500" cy="263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pt-BR" sz="1800">
                <a:latin typeface="Calibri"/>
                <a:ea typeface="Calibri"/>
                <a:cs typeface="Calibri"/>
                <a:sym typeface="Calibri"/>
              </a:rPr>
              <a:t>“This is not an Ecto or Elixir problem. This is the case in any language or framework. And this is the case for every piece of infrastructure present in our code.</a:t>
            </a:r>
            <a:endParaRPr i="1" sz="18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i="1" sz="1800">
              <a:latin typeface="Calibri"/>
              <a:ea typeface="Calibri"/>
              <a:cs typeface="Calibri"/>
              <a:sym typeface="Calibri"/>
            </a:endParaRPr>
          </a:p>
          <a:p>
            <a:pPr indent="0" lvl="0" marL="0" rtl="0" algn="l">
              <a:spcBef>
                <a:spcPts val="0"/>
              </a:spcBef>
              <a:spcAft>
                <a:spcPts val="0"/>
              </a:spcAft>
              <a:buNone/>
            </a:pPr>
            <a:r>
              <a:rPr i="1" lang="pt-BR" sz="1800">
                <a:latin typeface="Calibri"/>
                <a:ea typeface="Calibri"/>
                <a:cs typeface="Calibri"/>
                <a:sym typeface="Calibri"/>
              </a:rPr>
              <a:t>The question is in the form and not in the content!”</a:t>
            </a:r>
            <a:endParaRPr i="1" sz="180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3" name="Shape 383"/>
        <p:cNvGrpSpPr/>
        <p:nvPr/>
      </p:nvGrpSpPr>
      <p:grpSpPr>
        <a:xfrm>
          <a:off x="0" y="0"/>
          <a:ext cx="0" cy="0"/>
          <a:chOff x="0" y="0"/>
          <a:chExt cx="0" cy="0"/>
        </a:xfrm>
      </p:grpSpPr>
      <p:sp>
        <p:nvSpPr>
          <p:cNvPr id="384" name="Google Shape;384;p48"/>
          <p:cNvSpPr txBox="1"/>
          <p:nvPr/>
        </p:nvSpPr>
        <p:spPr>
          <a:xfrm>
            <a:off x="6733394" y="111307"/>
            <a:ext cx="1899000" cy="241500"/>
          </a:xfrm>
          <a:prstGeom prst="rect">
            <a:avLst/>
          </a:prstGeom>
          <a:noFill/>
          <a:ln>
            <a:noFill/>
          </a:ln>
        </p:spPr>
        <p:txBody>
          <a:bodyPr anchorCtr="0" anchor="ctr" bIns="34275" lIns="68575" spcFirstLastPara="1" rIns="68575" wrap="square" tIns="34275">
            <a:normAutofit/>
          </a:bodyPr>
          <a:lstStyle/>
          <a:p>
            <a:pPr indent="0" lvl="0" marL="0" marR="0" rtl="0" algn="r">
              <a:lnSpc>
                <a:spcPct val="90000"/>
              </a:lnSpc>
              <a:spcBef>
                <a:spcPts val="0"/>
              </a:spcBef>
              <a:spcAft>
                <a:spcPts val="0"/>
              </a:spcAft>
              <a:buClr>
                <a:schemeClr val="dk1"/>
              </a:buClr>
              <a:buSzPts val="1100"/>
              <a:buFont typeface="Calibri"/>
              <a:buNone/>
            </a:pPr>
            <a:r>
              <a:t/>
            </a:r>
            <a:endParaRPr b="1" i="0" sz="1100" u="none" cap="none" strike="noStrike">
              <a:solidFill>
                <a:schemeClr val="dk1"/>
              </a:solidFill>
              <a:latin typeface="Roboto"/>
              <a:ea typeface="Roboto"/>
              <a:cs typeface="Roboto"/>
              <a:sym typeface="Roboto"/>
            </a:endParaRPr>
          </a:p>
        </p:txBody>
      </p:sp>
      <p:sp>
        <p:nvSpPr>
          <p:cNvPr id="385" name="Google Shape;385;p48"/>
          <p:cNvSpPr txBox="1"/>
          <p:nvPr/>
        </p:nvSpPr>
        <p:spPr>
          <a:xfrm>
            <a:off x="6413942" y="4759545"/>
            <a:ext cx="138600" cy="2385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t/>
            </a:r>
            <a:endParaRPr b="0" i="0" sz="1100" u="none" cap="none" strike="noStrike">
              <a:solidFill>
                <a:schemeClr val="lt1"/>
              </a:solidFill>
              <a:latin typeface="Roboto"/>
              <a:ea typeface="Roboto"/>
              <a:cs typeface="Roboto"/>
              <a:sym typeface="Roboto"/>
            </a:endParaRPr>
          </a:p>
        </p:txBody>
      </p:sp>
      <p:sp>
        <p:nvSpPr>
          <p:cNvPr id="386" name="Google Shape;386;p48"/>
          <p:cNvSpPr txBox="1"/>
          <p:nvPr>
            <p:ph type="title"/>
          </p:nvPr>
        </p:nvSpPr>
        <p:spPr>
          <a:xfrm>
            <a:off x="628650" y="338700"/>
            <a:ext cx="48075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700"/>
              <a:buFont typeface="Roboto"/>
              <a:buNone/>
            </a:pPr>
            <a:r>
              <a:rPr lang="pt-BR" sz="2700">
                <a:latin typeface="Roboto"/>
                <a:ea typeface="Roboto"/>
                <a:cs typeface="Roboto"/>
                <a:sym typeface="Roboto"/>
              </a:rPr>
              <a:t>The Problem - I</a:t>
            </a:r>
            <a:r>
              <a:rPr lang="pt-BR" sz="2700">
                <a:latin typeface="Roboto"/>
                <a:ea typeface="Roboto"/>
                <a:cs typeface="Roboto"/>
                <a:sym typeface="Roboto"/>
              </a:rPr>
              <a:t>nfrastructure</a:t>
            </a:r>
            <a:endParaRPr sz="2700">
              <a:latin typeface="Roboto"/>
              <a:ea typeface="Roboto"/>
              <a:cs typeface="Roboto"/>
              <a:sym typeface="Roboto"/>
            </a:endParaRPr>
          </a:p>
        </p:txBody>
      </p:sp>
      <p:sp>
        <p:nvSpPr>
          <p:cNvPr id="387" name="Google Shape;387;p48"/>
          <p:cNvSpPr txBox="1"/>
          <p:nvPr/>
        </p:nvSpPr>
        <p:spPr>
          <a:xfrm>
            <a:off x="6614015" y="111307"/>
            <a:ext cx="2018400" cy="241500"/>
          </a:xfrm>
          <a:prstGeom prst="rect">
            <a:avLst/>
          </a:prstGeom>
          <a:noFill/>
          <a:ln>
            <a:noFill/>
          </a:ln>
        </p:spPr>
        <p:txBody>
          <a:bodyPr anchorCtr="0" anchor="ctr" bIns="34275" lIns="68575" spcFirstLastPara="1" rIns="68575" wrap="square" tIns="34275">
            <a:normAutofit fontScale="70000" lnSpcReduction="20000"/>
          </a:bodyPr>
          <a:lstStyle/>
          <a:p>
            <a:pPr indent="0" lvl="0" marL="0" rtl="0" algn="r">
              <a:lnSpc>
                <a:spcPct val="90000"/>
              </a:lnSpc>
              <a:spcBef>
                <a:spcPts val="0"/>
              </a:spcBef>
              <a:spcAft>
                <a:spcPts val="0"/>
              </a:spcAft>
              <a:buClr>
                <a:schemeClr val="dk1"/>
              </a:buClr>
              <a:buSzPct val="100000"/>
              <a:buFont typeface="Roboto"/>
              <a:buNone/>
            </a:pPr>
            <a:r>
              <a:rPr lang="pt-BR" sz="1100">
                <a:solidFill>
                  <a:schemeClr val="dk1"/>
                </a:solidFill>
                <a:latin typeface="Roboto"/>
                <a:ea typeface="Roboto"/>
                <a:cs typeface="Roboto"/>
                <a:sym typeface="Roboto"/>
              </a:rPr>
              <a:t>eigr.io – Spawn Cloud Native Service Mesh</a:t>
            </a:r>
            <a:endParaRPr b="1" sz="1100">
              <a:solidFill>
                <a:schemeClr val="dk1"/>
              </a:solidFill>
              <a:latin typeface="Roboto"/>
              <a:ea typeface="Roboto"/>
              <a:cs typeface="Roboto"/>
              <a:sym typeface="Roboto"/>
            </a:endParaRPr>
          </a:p>
          <a:p>
            <a:pPr indent="0" lvl="0" marL="0" marR="0" rtl="0" algn="r">
              <a:lnSpc>
                <a:spcPct val="90000"/>
              </a:lnSpc>
              <a:spcBef>
                <a:spcPts val="0"/>
              </a:spcBef>
              <a:spcAft>
                <a:spcPts val="0"/>
              </a:spcAft>
              <a:buClr>
                <a:schemeClr val="dk1"/>
              </a:buClr>
              <a:buSzPct val="100000"/>
              <a:buFont typeface="Roboto"/>
              <a:buNone/>
            </a:pPr>
            <a:r>
              <a:t/>
            </a:r>
            <a:endParaRPr sz="1100">
              <a:solidFill>
                <a:schemeClr val="dk1"/>
              </a:solidFill>
              <a:latin typeface="Roboto"/>
              <a:ea typeface="Roboto"/>
              <a:cs typeface="Roboto"/>
              <a:sym typeface="Roboto"/>
            </a:endParaRPr>
          </a:p>
        </p:txBody>
      </p:sp>
      <p:sp>
        <p:nvSpPr>
          <p:cNvPr id="388" name="Google Shape;388;p48"/>
          <p:cNvSpPr txBox="1"/>
          <p:nvPr/>
        </p:nvSpPr>
        <p:spPr>
          <a:xfrm>
            <a:off x="5108921" y="4759545"/>
            <a:ext cx="2748600" cy="408000"/>
          </a:xfrm>
          <a:prstGeom prst="rect">
            <a:avLst/>
          </a:prstGeom>
          <a:noFill/>
          <a:ln>
            <a:noFill/>
          </a:ln>
        </p:spPr>
        <p:txBody>
          <a:bodyPr anchorCtr="0" anchor="t" bIns="34275" lIns="68575" spcFirstLastPara="1" rIns="68575" wrap="square" tIns="34275">
            <a:spAutoFit/>
          </a:bodyPr>
          <a:lstStyle/>
          <a:p>
            <a:pPr indent="0" lvl="0" marL="0" rtl="0" algn="just">
              <a:spcBef>
                <a:spcPts val="0"/>
              </a:spcBef>
              <a:spcAft>
                <a:spcPts val="0"/>
              </a:spcAft>
              <a:buNone/>
            </a:pPr>
            <a:r>
              <a:rPr lang="pt-BR" sz="1100">
                <a:solidFill>
                  <a:schemeClr val="lt1"/>
                </a:solidFill>
                <a:latin typeface="Roboto"/>
                <a:ea typeface="Roboto"/>
                <a:cs typeface="Roboto"/>
                <a:sym typeface="Roboto"/>
              </a:rPr>
              <a:t>Elug SP - Meetup 2023</a:t>
            </a:r>
            <a:endParaRPr sz="1100">
              <a:solidFill>
                <a:schemeClr val="lt1"/>
              </a:solidFill>
              <a:latin typeface="Roboto"/>
              <a:ea typeface="Roboto"/>
              <a:cs typeface="Roboto"/>
              <a:sym typeface="Roboto"/>
            </a:endParaRPr>
          </a:p>
          <a:p>
            <a:pPr indent="0" lvl="0" marL="0" marR="0" rtl="0" algn="just">
              <a:spcBef>
                <a:spcPts val="0"/>
              </a:spcBef>
              <a:spcAft>
                <a:spcPts val="0"/>
              </a:spcAft>
              <a:buNone/>
            </a:pPr>
            <a:r>
              <a:t/>
            </a:r>
            <a:endParaRPr sz="1100">
              <a:solidFill>
                <a:schemeClr val="lt1"/>
              </a:solidFill>
              <a:latin typeface="Roboto"/>
              <a:ea typeface="Roboto"/>
              <a:cs typeface="Roboto"/>
              <a:sym typeface="Roboto"/>
            </a:endParaRPr>
          </a:p>
        </p:txBody>
      </p:sp>
      <p:pic>
        <p:nvPicPr>
          <p:cNvPr id="389" name="Google Shape;389;p48"/>
          <p:cNvPicPr preferRelativeResize="0"/>
          <p:nvPr/>
        </p:nvPicPr>
        <p:blipFill>
          <a:blip r:embed="rId4">
            <a:alphaModFix/>
          </a:blip>
          <a:stretch>
            <a:fillRect/>
          </a:stretch>
        </p:blipFill>
        <p:spPr>
          <a:xfrm>
            <a:off x="5701400" y="393650"/>
            <a:ext cx="2931062" cy="4101995"/>
          </a:xfrm>
          <a:prstGeom prst="rect">
            <a:avLst/>
          </a:prstGeom>
          <a:noFill/>
          <a:ln>
            <a:noFill/>
          </a:ln>
        </p:spPr>
      </p:pic>
      <p:sp>
        <p:nvSpPr>
          <p:cNvPr id="390" name="Google Shape;390;p48"/>
          <p:cNvSpPr txBox="1"/>
          <p:nvPr>
            <p:ph idx="1" type="body"/>
          </p:nvPr>
        </p:nvSpPr>
        <p:spPr>
          <a:xfrm>
            <a:off x="628650" y="1417750"/>
            <a:ext cx="3943500" cy="3033300"/>
          </a:xfrm>
          <a:prstGeom prst="rect">
            <a:avLst/>
          </a:prstGeom>
          <a:noFill/>
          <a:ln>
            <a:noFill/>
          </a:ln>
        </p:spPr>
        <p:txBody>
          <a:bodyPr anchorCtr="0" anchor="t" bIns="34275" lIns="68575" spcFirstLastPara="1" rIns="68575" wrap="square" tIns="34275">
            <a:normAutofit fontScale="47500" lnSpcReduction="20000"/>
          </a:bodyPr>
          <a:lstStyle/>
          <a:p>
            <a:pPr indent="-101441" lvl="0" marL="177800" rtl="0" algn="l">
              <a:lnSpc>
                <a:spcPct val="90000"/>
              </a:lnSpc>
              <a:spcBef>
                <a:spcPts val="0"/>
              </a:spcBef>
              <a:spcAft>
                <a:spcPts val="0"/>
              </a:spcAft>
              <a:buClr>
                <a:schemeClr val="dk1"/>
              </a:buClr>
              <a:buSzPct val="100000"/>
              <a:buChar char="•"/>
            </a:pPr>
            <a:r>
              <a:rPr lang="pt-BR">
                <a:latin typeface="Roboto"/>
                <a:ea typeface="Roboto"/>
                <a:cs typeface="Roboto"/>
                <a:sym typeface="Roboto"/>
              </a:rPr>
              <a:t>Network connectivity</a:t>
            </a:r>
            <a:r>
              <a:rPr lang="pt-BR">
                <a:latin typeface="Roboto"/>
                <a:ea typeface="Roboto"/>
                <a:cs typeface="Roboto"/>
                <a:sym typeface="Roboto"/>
              </a:rPr>
              <a:t>.</a:t>
            </a:r>
            <a:br>
              <a:rPr lang="pt-BR">
                <a:latin typeface="Roboto"/>
                <a:ea typeface="Roboto"/>
                <a:cs typeface="Roboto"/>
                <a:sym typeface="Roboto"/>
              </a:rPr>
            </a:br>
            <a:endParaRPr>
              <a:latin typeface="Roboto"/>
              <a:ea typeface="Roboto"/>
              <a:cs typeface="Roboto"/>
              <a:sym typeface="Roboto"/>
            </a:endParaRPr>
          </a:p>
          <a:p>
            <a:pPr indent="-80327" lvl="0" marL="177800" rtl="0" algn="l">
              <a:lnSpc>
                <a:spcPct val="90000"/>
              </a:lnSpc>
              <a:spcBef>
                <a:spcPts val="0"/>
              </a:spcBef>
              <a:spcAft>
                <a:spcPts val="0"/>
              </a:spcAft>
              <a:buSzPct val="66666"/>
              <a:buFont typeface="Roboto"/>
              <a:buChar char="•"/>
            </a:pPr>
            <a:r>
              <a:rPr lang="pt-BR">
                <a:latin typeface="Roboto"/>
                <a:ea typeface="Roboto"/>
                <a:cs typeface="Roboto"/>
                <a:sym typeface="Roboto"/>
              </a:rPr>
              <a:t>High Availability</a:t>
            </a:r>
            <a:endParaRPr>
              <a:latin typeface="Roboto"/>
              <a:ea typeface="Roboto"/>
              <a:cs typeface="Roboto"/>
              <a:sym typeface="Roboto"/>
            </a:endParaRPr>
          </a:p>
          <a:p>
            <a:pPr indent="0" lvl="0" marL="177800" rtl="0" algn="l">
              <a:lnSpc>
                <a:spcPct val="90000"/>
              </a:lnSpc>
              <a:spcBef>
                <a:spcPts val="0"/>
              </a:spcBef>
              <a:spcAft>
                <a:spcPts val="0"/>
              </a:spcAft>
              <a:buNone/>
            </a:pPr>
            <a:r>
              <a:t/>
            </a:r>
            <a:endParaRPr>
              <a:latin typeface="Roboto"/>
              <a:ea typeface="Roboto"/>
              <a:cs typeface="Roboto"/>
              <a:sym typeface="Roboto"/>
            </a:endParaRPr>
          </a:p>
          <a:p>
            <a:pPr indent="-80327" lvl="0" marL="177800" rtl="0" algn="l">
              <a:lnSpc>
                <a:spcPct val="90000"/>
              </a:lnSpc>
              <a:spcBef>
                <a:spcPts val="0"/>
              </a:spcBef>
              <a:spcAft>
                <a:spcPts val="0"/>
              </a:spcAft>
              <a:buSzPct val="66666"/>
              <a:buFont typeface="Roboto"/>
              <a:buChar char="•"/>
            </a:pPr>
            <a:r>
              <a:rPr lang="pt-BR">
                <a:latin typeface="Roboto"/>
                <a:ea typeface="Roboto"/>
                <a:cs typeface="Roboto"/>
                <a:sym typeface="Roboto"/>
              </a:rPr>
              <a:t>Scalability.</a:t>
            </a:r>
            <a:endParaRPr>
              <a:latin typeface="Roboto"/>
              <a:ea typeface="Roboto"/>
              <a:cs typeface="Roboto"/>
              <a:sym typeface="Roboto"/>
            </a:endParaRPr>
          </a:p>
          <a:p>
            <a:pPr indent="0" lvl="0" marL="177800" rtl="0" algn="l">
              <a:lnSpc>
                <a:spcPct val="90000"/>
              </a:lnSpc>
              <a:spcBef>
                <a:spcPts val="0"/>
              </a:spcBef>
              <a:spcAft>
                <a:spcPts val="0"/>
              </a:spcAft>
              <a:buNone/>
            </a:pPr>
            <a:r>
              <a:t/>
            </a:r>
            <a:endParaRPr>
              <a:latin typeface="Roboto"/>
              <a:ea typeface="Roboto"/>
              <a:cs typeface="Roboto"/>
              <a:sym typeface="Roboto"/>
            </a:endParaRPr>
          </a:p>
          <a:p>
            <a:pPr indent="-80327" lvl="0" marL="177800" rtl="0" algn="l">
              <a:lnSpc>
                <a:spcPct val="90000"/>
              </a:lnSpc>
              <a:spcBef>
                <a:spcPts val="0"/>
              </a:spcBef>
              <a:spcAft>
                <a:spcPts val="0"/>
              </a:spcAft>
              <a:buSzPct val="66666"/>
              <a:buFont typeface="Roboto"/>
              <a:buChar char="•"/>
            </a:pPr>
            <a:r>
              <a:rPr lang="pt-BR">
                <a:latin typeface="Roboto"/>
                <a:ea typeface="Roboto"/>
                <a:cs typeface="Roboto"/>
                <a:sym typeface="Roboto"/>
              </a:rPr>
              <a:t>S</a:t>
            </a:r>
            <a:r>
              <a:rPr lang="pt-BR">
                <a:latin typeface="Roboto"/>
                <a:ea typeface="Roboto"/>
                <a:cs typeface="Roboto"/>
                <a:sym typeface="Roboto"/>
              </a:rPr>
              <a:t>izing &amp; Resource allocation</a:t>
            </a:r>
            <a:r>
              <a:rPr lang="pt-BR">
                <a:latin typeface="Roboto"/>
                <a:ea typeface="Roboto"/>
                <a:cs typeface="Roboto"/>
                <a:sym typeface="Roboto"/>
              </a:rPr>
              <a:t>.</a:t>
            </a:r>
            <a:endParaRPr>
              <a:latin typeface="Roboto"/>
              <a:ea typeface="Roboto"/>
              <a:cs typeface="Roboto"/>
              <a:sym typeface="Roboto"/>
            </a:endParaRPr>
          </a:p>
          <a:p>
            <a:pPr indent="0" lvl="0" marL="177800" rtl="0" algn="l">
              <a:lnSpc>
                <a:spcPct val="90000"/>
              </a:lnSpc>
              <a:spcBef>
                <a:spcPts val="0"/>
              </a:spcBef>
              <a:spcAft>
                <a:spcPts val="0"/>
              </a:spcAft>
              <a:buNone/>
            </a:pPr>
            <a:r>
              <a:t/>
            </a:r>
            <a:endParaRPr>
              <a:latin typeface="Roboto"/>
              <a:ea typeface="Roboto"/>
              <a:cs typeface="Roboto"/>
              <a:sym typeface="Roboto"/>
            </a:endParaRPr>
          </a:p>
          <a:p>
            <a:pPr indent="-101441" lvl="0" marL="177800" rtl="0" algn="l">
              <a:lnSpc>
                <a:spcPct val="90000"/>
              </a:lnSpc>
              <a:spcBef>
                <a:spcPts val="0"/>
              </a:spcBef>
              <a:spcAft>
                <a:spcPts val="0"/>
              </a:spcAft>
              <a:buClr>
                <a:schemeClr val="dk1"/>
              </a:buClr>
              <a:buSzPct val="100000"/>
              <a:buChar char="•"/>
            </a:pPr>
            <a:r>
              <a:rPr lang="pt-BR">
                <a:latin typeface="Roboto"/>
                <a:ea typeface="Roboto"/>
                <a:cs typeface="Roboto"/>
                <a:sym typeface="Roboto"/>
              </a:rPr>
              <a:t>C</a:t>
            </a:r>
            <a:r>
              <a:rPr lang="pt-BR">
                <a:latin typeface="Roboto"/>
                <a:ea typeface="Roboto"/>
                <a:cs typeface="Roboto"/>
                <a:sym typeface="Roboto"/>
              </a:rPr>
              <a:t>ertificate management</a:t>
            </a:r>
            <a:r>
              <a:rPr lang="pt-BR">
                <a:latin typeface="Roboto"/>
                <a:ea typeface="Roboto"/>
                <a:cs typeface="Roboto"/>
                <a:sym typeface="Roboto"/>
              </a:rPr>
              <a:t>.</a:t>
            </a:r>
            <a:endParaRPr>
              <a:latin typeface="Roboto"/>
              <a:ea typeface="Roboto"/>
              <a:cs typeface="Roboto"/>
              <a:sym typeface="Roboto"/>
            </a:endParaRPr>
          </a:p>
          <a:p>
            <a:pPr indent="0" lvl="0" marL="177800" rtl="0" algn="l">
              <a:lnSpc>
                <a:spcPct val="90000"/>
              </a:lnSpc>
              <a:spcBef>
                <a:spcPts val="0"/>
              </a:spcBef>
              <a:spcAft>
                <a:spcPts val="0"/>
              </a:spcAft>
              <a:buNone/>
            </a:pPr>
            <a:r>
              <a:t/>
            </a:r>
            <a:endParaRPr>
              <a:latin typeface="Roboto"/>
              <a:ea typeface="Roboto"/>
              <a:cs typeface="Roboto"/>
              <a:sym typeface="Roboto"/>
            </a:endParaRPr>
          </a:p>
          <a:p>
            <a:pPr indent="-80327" lvl="0" marL="177800" rtl="0" algn="l">
              <a:lnSpc>
                <a:spcPct val="90000"/>
              </a:lnSpc>
              <a:spcBef>
                <a:spcPts val="0"/>
              </a:spcBef>
              <a:spcAft>
                <a:spcPts val="0"/>
              </a:spcAft>
              <a:buSzPct val="66666"/>
              <a:buFont typeface="Roboto"/>
              <a:buChar char="•"/>
            </a:pPr>
            <a:r>
              <a:rPr lang="pt-BR">
                <a:latin typeface="Roboto"/>
                <a:ea typeface="Roboto"/>
                <a:cs typeface="Roboto"/>
                <a:sym typeface="Roboto"/>
              </a:rPr>
              <a:t>Zero trust &amp; Least privilege environments.</a:t>
            </a:r>
            <a:endParaRPr>
              <a:latin typeface="Roboto"/>
              <a:ea typeface="Roboto"/>
              <a:cs typeface="Roboto"/>
              <a:sym typeface="Roboto"/>
            </a:endParaRPr>
          </a:p>
          <a:p>
            <a:pPr indent="0" lvl="0" marL="177800" rtl="0" algn="l">
              <a:lnSpc>
                <a:spcPct val="90000"/>
              </a:lnSpc>
              <a:spcBef>
                <a:spcPts val="0"/>
              </a:spcBef>
              <a:spcAft>
                <a:spcPts val="0"/>
              </a:spcAft>
              <a:buNone/>
            </a:pPr>
            <a:r>
              <a:t/>
            </a:r>
            <a:endParaRPr>
              <a:latin typeface="Roboto"/>
              <a:ea typeface="Roboto"/>
              <a:cs typeface="Roboto"/>
              <a:sym typeface="Roboto"/>
            </a:endParaRPr>
          </a:p>
          <a:p>
            <a:pPr indent="-80327" lvl="0" marL="177800" rtl="0" algn="l">
              <a:lnSpc>
                <a:spcPct val="90000"/>
              </a:lnSpc>
              <a:spcBef>
                <a:spcPts val="0"/>
              </a:spcBef>
              <a:spcAft>
                <a:spcPts val="0"/>
              </a:spcAft>
              <a:buSzPct val="66666"/>
              <a:buFont typeface="Roboto"/>
              <a:buChar char="•"/>
            </a:pPr>
            <a:r>
              <a:rPr lang="pt-BR">
                <a:latin typeface="Roboto"/>
                <a:ea typeface="Roboto"/>
                <a:cs typeface="Roboto"/>
                <a:sym typeface="Roboto"/>
              </a:rPr>
              <a:t>CI/CD pipelines</a:t>
            </a:r>
            <a:r>
              <a:rPr lang="pt-BR">
                <a:latin typeface="Roboto"/>
                <a:ea typeface="Roboto"/>
                <a:cs typeface="Roboto"/>
                <a:sym typeface="Roboto"/>
              </a:rPr>
              <a:t>.</a:t>
            </a:r>
            <a:endParaRPr>
              <a:latin typeface="Roboto"/>
              <a:ea typeface="Roboto"/>
              <a:cs typeface="Roboto"/>
              <a:sym typeface="Roboto"/>
            </a:endParaRPr>
          </a:p>
          <a:p>
            <a:pPr indent="0" lvl="0" marL="177800" rtl="0" algn="l">
              <a:lnSpc>
                <a:spcPct val="90000"/>
              </a:lnSpc>
              <a:spcBef>
                <a:spcPts val="0"/>
              </a:spcBef>
              <a:spcAft>
                <a:spcPts val="0"/>
              </a:spcAft>
              <a:buNone/>
            </a:pPr>
            <a:r>
              <a:t/>
            </a:r>
            <a:endParaRPr>
              <a:latin typeface="Roboto"/>
              <a:ea typeface="Roboto"/>
              <a:cs typeface="Roboto"/>
              <a:sym typeface="Roboto"/>
            </a:endParaRPr>
          </a:p>
          <a:p>
            <a:pPr indent="-80327" lvl="0" marL="177800" rtl="0" algn="l">
              <a:lnSpc>
                <a:spcPct val="90000"/>
              </a:lnSpc>
              <a:spcBef>
                <a:spcPts val="0"/>
              </a:spcBef>
              <a:spcAft>
                <a:spcPts val="0"/>
              </a:spcAft>
              <a:buSzPct val="66666"/>
              <a:buFont typeface="Roboto"/>
              <a:buChar char="•"/>
            </a:pPr>
            <a:r>
              <a:rPr lang="pt-BR">
                <a:latin typeface="Roboto"/>
                <a:ea typeface="Roboto"/>
                <a:cs typeface="Roboto"/>
                <a:sym typeface="Roboto"/>
              </a:rPr>
              <a:t>Observability &amp; Log management</a:t>
            </a:r>
            <a:r>
              <a:rPr lang="pt-BR">
                <a:latin typeface="Roboto"/>
                <a:ea typeface="Roboto"/>
                <a:cs typeface="Roboto"/>
                <a:sym typeface="Roboto"/>
              </a:rPr>
              <a:t>.</a:t>
            </a:r>
            <a:br>
              <a:rPr lang="pt-BR">
                <a:latin typeface="Roboto"/>
                <a:ea typeface="Roboto"/>
                <a:cs typeface="Roboto"/>
                <a:sym typeface="Roboto"/>
              </a:rPr>
            </a:br>
            <a:endParaRPr>
              <a:latin typeface="Roboto"/>
              <a:ea typeface="Roboto"/>
              <a:cs typeface="Roboto"/>
              <a:sym typeface="Roboto"/>
            </a:endParaRPr>
          </a:p>
          <a:p>
            <a:pPr indent="-80327" lvl="0" marL="177800" rtl="0" algn="l">
              <a:lnSpc>
                <a:spcPct val="90000"/>
              </a:lnSpc>
              <a:spcBef>
                <a:spcPts val="0"/>
              </a:spcBef>
              <a:spcAft>
                <a:spcPts val="0"/>
              </a:spcAft>
              <a:buSzPct val="66666"/>
              <a:buFont typeface="Roboto"/>
              <a:buChar char="•"/>
            </a:pPr>
            <a:r>
              <a:rPr lang="pt-BR">
                <a:latin typeface="Roboto"/>
                <a:ea typeface="Roboto"/>
                <a:cs typeface="Roboto"/>
                <a:sym typeface="Roboto"/>
              </a:rPr>
              <a:t>Disk &amp; Volume management.</a:t>
            </a:r>
            <a:br>
              <a:rPr lang="pt-BR">
                <a:latin typeface="Roboto"/>
                <a:ea typeface="Roboto"/>
                <a:cs typeface="Roboto"/>
                <a:sym typeface="Roboto"/>
              </a:rPr>
            </a:br>
            <a:endParaRPr>
              <a:latin typeface="Roboto"/>
              <a:ea typeface="Roboto"/>
              <a:cs typeface="Roboto"/>
              <a:sym typeface="Roboto"/>
            </a:endParaRPr>
          </a:p>
          <a:p>
            <a:pPr indent="-80327" lvl="0" marL="177800" rtl="0" algn="l">
              <a:lnSpc>
                <a:spcPct val="90000"/>
              </a:lnSpc>
              <a:spcBef>
                <a:spcPts val="0"/>
              </a:spcBef>
              <a:spcAft>
                <a:spcPts val="0"/>
              </a:spcAft>
              <a:buSzPct val="66666"/>
              <a:buFont typeface="Roboto"/>
              <a:buChar char="•"/>
            </a:pPr>
            <a:r>
              <a:rPr lang="pt-BR">
                <a:latin typeface="Roboto"/>
                <a:ea typeface="Roboto"/>
                <a:cs typeface="Roboto"/>
                <a:sym typeface="Roboto"/>
              </a:rPr>
              <a:t>LGPD, GDPR, CCPA, </a:t>
            </a:r>
            <a:r>
              <a:rPr lang="pt-BR">
                <a:latin typeface="Roboto"/>
                <a:ea typeface="Roboto"/>
                <a:cs typeface="Roboto"/>
                <a:sym typeface="Roboto"/>
              </a:rPr>
              <a:t>and other private or government regulations</a:t>
            </a:r>
            <a:r>
              <a:rPr lang="pt-BR">
                <a:latin typeface="Roboto"/>
                <a:ea typeface="Roboto"/>
                <a:cs typeface="Roboto"/>
                <a:sym typeface="Roboto"/>
              </a:rPr>
              <a:t>.</a:t>
            </a:r>
            <a:br>
              <a:rPr lang="pt-BR">
                <a:latin typeface="Roboto"/>
                <a:ea typeface="Roboto"/>
                <a:cs typeface="Roboto"/>
                <a:sym typeface="Roboto"/>
              </a:rPr>
            </a:br>
            <a:endParaRPr>
              <a:latin typeface="Roboto"/>
              <a:ea typeface="Roboto"/>
              <a:cs typeface="Roboto"/>
              <a:sym typeface="Roboto"/>
            </a:endParaRPr>
          </a:p>
          <a:p>
            <a:pPr indent="-80327" lvl="0" marL="177800" rtl="0" algn="l">
              <a:lnSpc>
                <a:spcPct val="90000"/>
              </a:lnSpc>
              <a:spcBef>
                <a:spcPts val="0"/>
              </a:spcBef>
              <a:spcAft>
                <a:spcPts val="0"/>
              </a:spcAft>
              <a:buSzPct val="66666"/>
              <a:buFont typeface="Roboto"/>
              <a:buChar char="•"/>
            </a:pPr>
            <a:r>
              <a:rPr lang="pt-BR">
                <a:latin typeface="Roboto"/>
                <a:ea typeface="Roboto"/>
                <a:cs typeface="Roboto"/>
                <a:sym typeface="Roboto"/>
              </a:rPr>
              <a:t>Cost.</a:t>
            </a:r>
            <a:br>
              <a:rPr lang="pt-BR">
                <a:latin typeface="Roboto"/>
                <a:ea typeface="Roboto"/>
                <a:cs typeface="Roboto"/>
                <a:sym typeface="Roboto"/>
              </a:rPr>
            </a:br>
            <a:endParaRPr>
              <a:latin typeface="Roboto"/>
              <a:ea typeface="Roboto"/>
              <a:cs typeface="Roboto"/>
              <a:sym typeface="Roboto"/>
            </a:endParaRPr>
          </a:p>
          <a:p>
            <a:pPr indent="-80327" lvl="0" marL="177800" rtl="0" algn="l">
              <a:lnSpc>
                <a:spcPct val="90000"/>
              </a:lnSpc>
              <a:spcBef>
                <a:spcPts val="0"/>
              </a:spcBef>
              <a:spcAft>
                <a:spcPts val="0"/>
              </a:spcAft>
              <a:buSzPct val="66666"/>
              <a:buFont typeface="Roboto"/>
              <a:buChar char="•"/>
            </a:pPr>
            <a:r>
              <a:rPr lang="pt-BR">
                <a:latin typeface="Roboto"/>
                <a:ea typeface="Roboto"/>
                <a:cs typeface="Roboto"/>
                <a:sym typeface="Roboto"/>
              </a:rPr>
              <a:t>…</a:t>
            </a:r>
            <a:endParaRPr>
              <a:latin typeface="Roboto"/>
              <a:ea typeface="Roboto"/>
              <a:cs typeface="Roboto"/>
              <a:sym typeface="Roboto"/>
            </a:endParaRPr>
          </a:p>
          <a:p>
            <a:pPr indent="-38100" lvl="0" marL="177800" rtl="0" algn="l">
              <a:lnSpc>
                <a:spcPct val="90000"/>
              </a:lnSpc>
              <a:spcBef>
                <a:spcPts val="800"/>
              </a:spcBef>
              <a:spcAft>
                <a:spcPts val="0"/>
              </a:spcAft>
              <a:buClr>
                <a:schemeClr val="dk1"/>
              </a:buClr>
              <a:buSzPct val="100000"/>
              <a:buNone/>
            </a:pPr>
            <a:r>
              <a:t/>
            </a:r>
            <a:endParaRPr i="1">
              <a:latin typeface="Roboto"/>
              <a:ea typeface="Roboto"/>
              <a:cs typeface="Roboto"/>
              <a:sym typeface="Roboto"/>
            </a:endParaRPr>
          </a:p>
          <a:p>
            <a:pPr indent="-63500" lvl="1" marL="520700" rtl="0" algn="l">
              <a:lnSpc>
                <a:spcPct val="90000"/>
              </a:lnSpc>
              <a:spcBef>
                <a:spcPts val="400"/>
              </a:spcBef>
              <a:spcAft>
                <a:spcPts val="0"/>
              </a:spcAft>
              <a:buClr>
                <a:schemeClr val="dk1"/>
              </a:buClr>
              <a:buSzPct val="100000"/>
              <a:buNone/>
            </a:pPr>
            <a:r>
              <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90">
                                            <p:txEl>
                                              <p:pRg end="0" st="0"/>
                                            </p:txEl>
                                          </p:spTgt>
                                        </p:tgtEl>
                                        <p:attrNameLst>
                                          <p:attrName>style.visibility</p:attrName>
                                        </p:attrNameLst>
                                      </p:cBhvr>
                                      <p:to>
                                        <p:strVal val="visible"/>
                                      </p:to>
                                    </p:set>
                                    <p:animEffect filter="fade" transition="in">
                                      <p:cBhvr>
                                        <p:cTn dur="1000"/>
                                        <p:tgtEl>
                                          <p:spTgt spid="390">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90">
                                            <p:txEl>
                                              <p:pRg end="1" st="1"/>
                                            </p:txEl>
                                          </p:spTgt>
                                        </p:tgtEl>
                                        <p:attrNameLst>
                                          <p:attrName>style.visibility</p:attrName>
                                        </p:attrNameLst>
                                      </p:cBhvr>
                                      <p:to>
                                        <p:strVal val="visible"/>
                                      </p:to>
                                    </p:set>
                                    <p:animEffect filter="fade" transition="in">
                                      <p:cBhvr>
                                        <p:cTn dur="1000"/>
                                        <p:tgtEl>
                                          <p:spTgt spid="390">
                                            <p:txEl>
                                              <p:pRg end="1" st="1"/>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90">
                                            <p:txEl>
                                              <p:pRg end="2" st="2"/>
                                            </p:txEl>
                                          </p:spTgt>
                                        </p:tgtEl>
                                        <p:attrNameLst>
                                          <p:attrName>style.visibility</p:attrName>
                                        </p:attrNameLst>
                                      </p:cBhvr>
                                      <p:to>
                                        <p:strVal val="visible"/>
                                      </p:to>
                                    </p:set>
                                    <p:animEffect filter="fade" transition="in">
                                      <p:cBhvr>
                                        <p:cTn dur="1000"/>
                                        <p:tgtEl>
                                          <p:spTgt spid="390">
                                            <p:txEl>
                                              <p:pRg end="2" st="2"/>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90">
                                            <p:txEl>
                                              <p:pRg end="3" st="3"/>
                                            </p:txEl>
                                          </p:spTgt>
                                        </p:tgtEl>
                                        <p:attrNameLst>
                                          <p:attrName>style.visibility</p:attrName>
                                        </p:attrNameLst>
                                      </p:cBhvr>
                                      <p:to>
                                        <p:strVal val="visible"/>
                                      </p:to>
                                    </p:set>
                                    <p:animEffect filter="fade" transition="in">
                                      <p:cBhvr>
                                        <p:cTn dur="1000"/>
                                        <p:tgtEl>
                                          <p:spTgt spid="390">
                                            <p:txEl>
                                              <p:pRg end="3" st="3"/>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90">
                                            <p:txEl>
                                              <p:pRg end="4" st="4"/>
                                            </p:txEl>
                                          </p:spTgt>
                                        </p:tgtEl>
                                        <p:attrNameLst>
                                          <p:attrName>style.visibility</p:attrName>
                                        </p:attrNameLst>
                                      </p:cBhvr>
                                      <p:to>
                                        <p:strVal val="visible"/>
                                      </p:to>
                                    </p:set>
                                    <p:animEffect filter="fade" transition="in">
                                      <p:cBhvr>
                                        <p:cTn dur="1000"/>
                                        <p:tgtEl>
                                          <p:spTgt spid="390">
                                            <p:txEl>
                                              <p:pRg end="4" st="4"/>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390">
                                            <p:txEl>
                                              <p:pRg end="5" st="5"/>
                                            </p:txEl>
                                          </p:spTgt>
                                        </p:tgtEl>
                                        <p:attrNameLst>
                                          <p:attrName>style.visibility</p:attrName>
                                        </p:attrNameLst>
                                      </p:cBhvr>
                                      <p:to>
                                        <p:strVal val="visible"/>
                                      </p:to>
                                    </p:set>
                                    <p:animEffect filter="fade" transition="in">
                                      <p:cBhvr>
                                        <p:cTn dur="1000"/>
                                        <p:tgtEl>
                                          <p:spTgt spid="390">
                                            <p:txEl>
                                              <p:pRg end="5" st="5"/>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390">
                                            <p:txEl>
                                              <p:pRg end="6" st="6"/>
                                            </p:txEl>
                                          </p:spTgt>
                                        </p:tgtEl>
                                        <p:attrNameLst>
                                          <p:attrName>style.visibility</p:attrName>
                                        </p:attrNameLst>
                                      </p:cBhvr>
                                      <p:to>
                                        <p:strVal val="visible"/>
                                      </p:to>
                                    </p:set>
                                    <p:animEffect filter="fade" transition="in">
                                      <p:cBhvr>
                                        <p:cTn dur="1000"/>
                                        <p:tgtEl>
                                          <p:spTgt spid="390">
                                            <p:txEl>
                                              <p:pRg end="6" st="6"/>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390">
                                            <p:txEl>
                                              <p:pRg end="7" st="7"/>
                                            </p:txEl>
                                          </p:spTgt>
                                        </p:tgtEl>
                                        <p:attrNameLst>
                                          <p:attrName>style.visibility</p:attrName>
                                        </p:attrNameLst>
                                      </p:cBhvr>
                                      <p:to>
                                        <p:strVal val="visible"/>
                                      </p:to>
                                    </p:set>
                                    <p:animEffect filter="fade" transition="in">
                                      <p:cBhvr>
                                        <p:cTn dur="1000"/>
                                        <p:tgtEl>
                                          <p:spTgt spid="390">
                                            <p:txEl>
                                              <p:pRg end="7" st="7"/>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390">
                                            <p:txEl>
                                              <p:pRg end="8" st="8"/>
                                            </p:txEl>
                                          </p:spTgt>
                                        </p:tgtEl>
                                        <p:attrNameLst>
                                          <p:attrName>style.visibility</p:attrName>
                                        </p:attrNameLst>
                                      </p:cBhvr>
                                      <p:to>
                                        <p:strVal val="visible"/>
                                      </p:to>
                                    </p:set>
                                    <p:animEffect filter="fade" transition="in">
                                      <p:cBhvr>
                                        <p:cTn dur="1000"/>
                                        <p:tgtEl>
                                          <p:spTgt spid="390">
                                            <p:txEl>
                                              <p:pRg end="8" st="8"/>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390">
                                            <p:txEl>
                                              <p:pRg end="9" st="9"/>
                                            </p:txEl>
                                          </p:spTgt>
                                        </p:tgtEl>
                                        <p:attrNameLst>
                                          <p:attrName>style.visibility</p:attrName>
                                        </p:attrNameLst>
                                      </p:cBhvr>
                                      <p:to>
                                        <p:strVal val="visible"/>
                                      </p:to>
                                    </p:set>
                                    <p:animEffect filter="fade" transition="in">
                                      <p:cBhvr>
                                        <p:cTn dur="1000"/>
                                        <p:tgtEl>
                                          <p:spTgt spid="390">
                                            <p:txEl>
                                              <p:pRg end="9" st="9"/>
                                            </p:txEl>
                                          </p:spTgt>
                                        </p:tgtEl>
                                      </p:cBhvr>
                                    </p:animEffect>
                                  </p:childTnLst>
                                </p:cTn>
                              </p:par>
                            </p:childTnLst>
                          </p:cTn>
                        </p:par>
                        <p:par>
                          <p:cTn fill="hold">
                            <p:stCondLst>
                              <p:cond delay="10000"/>
                            </p:stCondLst>
                            <p:childTnLst>
                              <p:par>
                                <p:cTn fill="hold" nodeType="afterEffect" presetClass="entr" presetID="10" presetSubtype="0">
                                  <p:stCondLst>
                                    <p:cond delay="0"/>
                                  </p:stCondLst>
                                  <p:childTnLst>
                                    <p:set>
                                      <p:cBhvr>
                                        <p:cTn dur="1" fill="hold">
                                          <p:stCondLst>
                                            <p:cond delay="0"/>
                                          </p:stCondLst>
                                        </p:cTn>
                                        <p:tgtEl>
                                          <p:spTgt spid="390">
                                            <p:txEl>
                                              <p:pRg end="10" st="10"/>
                                            </p:txEl>
                                          </p:spTgt>
                                        </p:tgtEl>
                                        <p:attrNameLst>
                                          <p:attrName>style.visibility</p:attrName>
                                        </p:attrNameLst>
                                      </p:cBhvr>
                                      <p:to>
                                        <p:strVal val="visible"/>
                                      </p:to>
                                    </p:set>
                                    <p:animEffect filter="fade" transition="in">
                                      <p:cBhvr>
                                        <p:cTn dur="1000"/>
                                        <p:tgtEl>
                                          <p:spTgt spid="390">
                                            <p:txEl>
                                              <p:pRg end="10" st="10"/>
                                            </p:txEl>
                                          </p:spTgt>
                                        </p:tgtEl>
                                      </p:cBhvr>
                                    </p:animEffect>
                                  </p:childTnLst>
                                </p:cTn>
                              </p:par>
                            </p:childTnLst>
                          </p:cTn>
                        </p:par>
                        <p:par>
                          <p:cTn fill="hold">
                            <p:stCondLst>
                              <p:cond delay="11000"/>
                            </p:stCondLst>
                            <p:childTnLst>
                              <p:par>
                                <p:cTn fill="hold" nodeType="afterEffect" presetClass="entr" presetID="10" presetSubtype="0">
                                  <p:stCondLst>
                                    <p:cond delay="0"/>
                                  </p:stCondLst>
                                  <p:childTnLst>
                                    <p:set>
                                      <p:cBhvr>
                                        <p:cTn dur="1" fill="hold">
                                          <p:stCondLst>
                                            <p:cond delay="0"/>
                                          </p:stCondLst>
                                        </p:cTn>
                                        <p:tgtEl>
                                          <p:spTgt spid="390">
                                            <p:txEl>
                                              <p:pRg end="11" st="11"/>
                                            </p:txEl>
                                          </p:spTgt>
                                        </p:tgtEl>
                                        <p:attrNameLst>
                                          <p:attrName>style.visibility</p:attrName>
                                        </p:attrNameLst>
                                      </p:cBhvr>
                                      <p:to>
                                        <p:strVal val="visible"/>
                                      </p:to>
                                    </p:set>
                                    <p:animEffect filter="fade" transition="in">
                                      <p:cBhvr>
                                        <p:cTn dur="1000"/>
                                        <p:tgtEl>
                                          <p:spTgt spid="390">
                                            <p:txEl>
                                              <p:pRg end="11" st="11"/>
                                            </p:txEl>
                                          </p:spTgt>
                                        </p:tgtEl>
                                      </p:cBhvr>
                                    </p:animEffect>
                                  </p:childTnLst>
                                </p:cTn>
                              </p:par>
                            </p:childTnLst>
                          </p:cTn>
                        </p:par>
                        <p:par>
                          <p:cTn fill="hold">
                            <p:stCondLst>
                              <p:cond delay="12000"/>
                            </p:stCondLst>
                            <p:childTnLst>
                              <p:par>
                                <p:cTn fill="hold" nodeType="afterEffect" presetClass="entr" presetID="10" presetSubtype="0">
                                  <p:stCondLst>
                                    <p:cond delay="0"/>
                                  </p:stCondLst>
                                  <p:childTnLst>
                                    <p:set>
                                      <p:cBhvr>
                                        <p:cTn dur="1" fill="hold">
                                          <p:stCondLst>
                                            <p:cond delay="0"/>
                                          </p:stCondLst>
                                        </p:cTn>
                                        <p:tgtEl>
                                          <p:spTgt spid="390">
                                            <p:txEl>
                                              <p:pRg end="12" st="12"/>
                                            </p:txEl>
                                          </p:spTgt>
                                        </p:tgtEl>
                                        <p:attrNameLst>
                                          <p:attrName>style.visibility</p:attrName>
                                        </p:attrNameLst>
                                      </p:cBhvr>
                                      <p:to>
                                        <p:strVal val="visible"/>
                                      </p:to>
                                    </p:set>
                                    <p:animEffect filter="fade" transition="in">
                                      <p:cBhvr>
                                        <p:cTn dur="1000"/>
                                        <p:tgtEl>
                                          <p:spTgt spid="390">
                                            <p:txEl>
                                              <p:pRg end="12" st="12"/>
                                            </p:txEl>
                                          </p:spTgt>
                                        </p:tgtEl>
                                      </p:cBhvr>
                                    </p:animEffect>
                                  </p:childTnLst>
                                </p:cTn>
                              </p:par>
                            </p:childTnLst>
                          </p:cTn>
                        </p:par>
                        <p:par>
                          <p:cTn fill="hold">
                            <p:stCondLst>
                              <p:cond delay="13000"/>
                            </p:stCondLst>
                            <p:childTnLst>
                              <p:par>
                                <p:cTn fill="hold" nodeType="afterEffect" presetClass="entr" presetID="10" presetSubtype="0">
                                  <p:stCondLst>
                                    <p:cond delay="0"/>
                                  </p:stCondLst>
                                  <p:childTnLst>
                                    <p:set>
                                      <p:cBhvr>
                                        <p:cTn dur="1" fill="hold">
                                          <p:stCondLst>
                                            <p:cond delay="0"/>
                                          </p:stCondLst>
                                        </p:cTn>
                                        <p:tgtEl>
                                          <p:spTgt spid="390">
                                            <p:txEl>
                                              <p:pRg end="13" st="13"/>
                                            </p:txEl>
                                          </p:spTgt>
                                        </p:tgtEl>
                                        <p:attrNameLst>
                                          <p:attrName>style.visibility</p:attrName>
                                        </p:attrNameLst>
                                      </p:cBhvr>
                                      <p:to>
                                        <p:strVal val="visible"/>
                                      </p:to>
                                    </p:set>
                                    <p:animEffect filter="fade" transition="in">
                                      <p:cBhvr>
                                        <p:cTn dur="1000"/>
                                        <p:tgtEl>
                                          <p:spTgt spid="390">
                                            <p:txEl>
                                              <p:pRg end="13" st="13"/>
                                            </p:txEl>
                                          </p:spTgt>
                                        </p:tgtEl>
                                      </p:cBhvr>
                                    </p:animEffect>
                                  </p:childTnLst>
                                </p:cTn>
                              </p:par>
                            </p:childTnLst>
                          </p:cTn>
                        </p:par>
                        <p:par>
                          <p:cTn fill="hold">
                            <p:stCondLst>
                              <p:cond delay="14000"/>
                            </p:stCondLst>
                            <p:childTnLst>
                              <p:par>
                                <p:cTn fill="hold" nodeType="afterEffect" presetClass="entr" presetID="10" presetSubtype="0">
                                  <p:stCondLst>
                                    <p:cond delay="0"/>
                                  </p:stCondLst>
                                  <p:childTnLst>
                                    <p:set>
                                      <p:cBhvr>
                                        <p:cTn dur="1" fill="hold">
                                          <p:stCondLst>
                                            <p:cond delay="0"/>
                                          </p:stCondLst>
                                        </p:cTn>
                                        <p:tgtEl>
                                          <p:spTgt spid="390">
                                            <p:txEl>
                                              <p:pRg end="14" st="14"/>
                                            </p:txEl>
                                          </p:spTgt>
                                        </p:tgtEl>
                                        <p:attrNameLst>
                                          <p:attrName>style.visibility</p:attrName>
                                        </p:attrNameLst>
                                      </p:cBhvr>
                                      <p:to>
                                        <p:strVal val="visible"/>
                                      </p:to>
                                    </p:set>
                                    <p:animEffect filter="fade" transition="in">
                                      <p:cBhvr>
                                        <p:cTn dur="1000"/>
                                        <p:tgtEl>
                                          <p:spTgt spid="390">
                                            <p:txEl>
                                              <p:pRg end="14" st="14"/>
                                            </p:txEl>
                                          </p:spTgt>
                                        </p:tgtEl>
                                      </p:cBhvr>
                                    </p:animEffect>
                                  </p:childTnLst>
                                </p:cTn>
                              </p:par>
                            </p:childTnLst>
                          </p:cTn>
                        </p:par>
                        <p:par>
                          <p:cTn fill="hold">
                            <p:stCondLst>
                              <p:cond delay="15000"/>
                            </p:stCondLst>
                            <p:childTnLst>
                              <p:par>
                                <p:cTn fill="hold" nodeType="afterEffect" presetClass="entr" presetID="10" presetSubtype="0">
                                  <p:stCondLst>
                                    <p:cond delay="0"/>
                                  </p:stCondLst>
                                  <p:childTnLst>
                                    <p:set>
                                      <p:cBhvr>
                                        <p:cTn dur="1" fill="hold">
                                          <p:stCondLst>
                                            <p:cond delay="0"/>
                                          </p:stCondLst>
                                        </p:cTn>
                                        <p:tgtEl>
                                          <p:spTgt spid="390">
                                            <p:txEl>
                                              <p:pRg end="15" st="15"/>
                                            </p:txEl>
                                          </p:spTgt>
                                        </p:tgtEl>
                                        <p:attrNameLst>
                                          <p:attrName>style.visibility</p:attrName>
                                        </p:attrNameLst>
                                      </p:cBhvr>
                                      <p:to>
                                        <p:strVal val="visible"/>
                                      </p:to>
                                    </p:set>
                                    <p:animEffect filter="fade" transition="in">
                                      <p:cBhvr>
                                        <p:cTn dur="1000"/>
                                        <p:tgtEl>
                                          <p:spTgt spid="390">
                                            <p:txEl>
                                              <p:pRg end="15" st="15"/>
                                            </p:txEl>
                                          </p:spTgt>
                                        </p:tgtEl>
                                      </p:cBhvr>
                                    </p:animEffect>
                                  </p:childTnLst>
                                </p:cTn>
                              </p:par>
                            </p:childTnLst>
                          </p:cTn>
                        </p:par>
                        <p:par>
                          <p:cTn fill="hold">
                            <p:stCondLst>
                              <p:cond delay="16000"/>
                            </p:stCondLst>
                            <p:childTnLst>
                              <p:par>
                                <p:cTn fill="hold" nodeType="afterEffect" presetClass="entr" presetID="10" presetSubtype="0">
                                  <p:stCondLst>
                                    <p:cond delay="0"/>
                                  </p:stCondLst>
                                  <p:childTnLst>
                                    <p:set>
                                      <p:cBhvr>
                                        <p:cTn dur="1" fill="hold">
                                          <p:stCondLst>
                                            <p:cond delay="0"/>
                                          </p:stCondLst>
                                        </p:cTn>
                                        <p:tgtEl>
                                          <p:spTgt spid="390">
                                            <p:txEl>
                                              <p:pRg end="16" st="16"/>
                                            </p:txEl>
                                          </p:spTgt>
                                        </p:tgtEl>
                                        <p:attrNameLst>
                                          <p:attrName>style.visibility</p:attrName>
                                        </p:attrNameLst>
                                      </p:cBhvr>
                                      <p:to>
                                        <p:strVal val="visible"/>
                                      </p:to>
                                    </p:set>
                                    <p:animEffect filter="fade" transition="in">
                                      <p:cBhvr>
                                        <p:cTn dur="1000"/>
                                        <p:tgtEl>
                                          <p:spTgt spid="390">
                                            <p:txEl>
                                              <p:pRg end="16" st="16"/>
                                            </p:txEl>
                                          </p:spTgt>
                                        </p:tgtEl>
                                      </p:cBhvr>
                                    </p:animEffect>
                                  </p:childTnLst>
                                </p:cTn>
                              </p:par>
                            </p:childTnLst>
                          </p:cTn>
                        </p:par>
                        <p:par>
                          <p:cTn fill="hold">
                            <p:stCondLst>
                              <p:cond delay="17000"/>
                            </p:stCondLst>
                            <p:childTnLst>
                              <p:par>
                                <p:cTn fill="hold" nodeType="afterEffect" presetClass="entr" presetID="10" presetSubtype="0">
                                  <p:stCondLst>
                                    <p:cond delay="0"/>
                                  </p:stCondLst>
                                  <p:childTnLst>
                                    <p:set>
                                      <p:cBhvr>
                                        <p:cTn dur="1" fill="hold">
                                          <p:stCondLst>
                                            <p:cond delay="0"/>
                                          </p:stCondLst>
                                        </p:cTn>
                                        <p:tgtEl>
                                          <p:spTgt spid="390">
                                            <p:txEl>
                                              <p:pRg end="17" st="17"/>
                                            </p:txEl>
                                          </p:spTgt>
                                        </p:tgtEl>
                                        <p:attrNameLst>
                                          <p:attrName>style.visibility</p:attrName>
                                        </p:attrNameLst>
                                      </p:cBhvr>
                                      <p:to>
                                        <p:strVal val="visible"/>
                                      </p:to>
                                    </p:set>
                                    <p:animEffect filter="fade" transition="in">
                                      <p:cBhvr>
                                        <p:cTn dur="1000"/>
                                        <p:tgtEl>
                                          <p:spTgt spid="390">
                                            <p:txEl>
                                              <p:pRg end="17" st="17"/>
                                            </p:txEl>
                                          </p:spTgt>
                                        </p:tgtEl>
                                      </p:cBhvr>
                                    </p:animEffect>
                                  </p:childTnLst>
                                </p:cTn>
                              </p:par>
                            </p:childTnLst>
                          </p:cTn>
                        </p:par>
                        <p:par>
                          <p:cTn fill="hold">
                            <p:stCondLst>
                              <p:cond delay="18000"/>
                            </p:stCondLst>
                            <p:childTnLst>
                              <p:par>
                                <p:cTn fill="hold" nodeType="afterEffect" presetClass="entr" presetID="10" presetSubtype="0">
                                  <p:stCondLst>
                                    <p:cond delay="0"/>
                                  </p:stCondLst>
                                  <p:childTnLst>
                                    <p:set>
                                      <p:cBhvr>
                                        <p:cTn dur="1" fill="hold">
                                          <p:stCondLst>
                                            <p:cond delay="0"/>
                                          </p:stCondLst>
                                        </p:cTn>
                                        <p:tgtEl>
                                          <p:spTgt spid="390">
                                            <p:txEl>
                                              <p:pRg end="18" st="18"/>
                                            </p:txEl>
                                          </p:spTgt>
                                        </p:tgtEl>
                                        <p:attrNameLst>
                                          <p:attrName>style.visibility</p:attrName>
                                        </p:attrNameLst>
                                      </p:cBhvr>
                                      <p:to>
                                        <p:strVal val="visible"/>
                                      </p:to>
                                    </p:set>
                                    <p:animEffect filter="fade" transition="in">
                                      <p:cBhvr>
                                        <p:cTn dur="1000"/>
                                        <p:tgtEl>
                                          <p:spTgt spid="390">
                                            <p:txEl>
                                              <p:pRg end="18" st="18"/>
                                            </p:txEl>
                                          </p:spTgt>
                                        </p:tgtEl>
                                      </p:cBhvr>
                                    </p:animEffect>
                                  </p:childTnLst>
                                </p:cTn>
                              </p:par>
                            </p:childTnLst>
                          </p:cTn>
                        </p:par>
                        <p:par>
                          <p:cTn fill="hold">
                            <p:stCondLst>
                              <p:cond delay="19000"/>
                            </p:stCondLst>
                            <p:childTnLst>
                              <p:par>
                                <p:cTn fill="hold" nodeType="afterEffect" presetClass="entr" presetID="10" presetSubtype="0">
                                  <p:stCondLst>
                                    <p:cond delay="0"/>
                                  </p:stCondLst>
                                  <p:childTnLst>
                                    <p:set>
                                      <p:cBhvr>
                                        <p:cTn dur="1" fill="hold">
                                          <p:stCondLst>
                                            <p:cond delay="0"/>
                                          </p:stCondLst>
                                        </p:cTn>
                                        <p:tgtEl>
                                          <p:spTgt spid="390">
                                            <p:txEl>
                                              <p:pRg end="19" st="19"/>
                                            </p:txEl>
                                          </p:spTgt>
                                        </p:tgtEl>
                                        <p:attrNameLst>
                                          <p:attrName>style.visibility</p:attrName>
                                        </p:attrNameLst>
                                      </p:cBhvr>
                                      <p:to>
                                        <p:strVal val="visible"/>
                                      </p:to>
                                    </p:set>
                                    <p:animEffect filter="fade" transition="in">
                                      <p:cBhvr>
                                        <p:cTn dur="1000"/>
                                        <p:tgtEl>
                                          <p:spTgt spid="390">
                                            <p:txEl>
                                              <p:pRg end="19" st="1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4" name="Shape 394"/>
        <p:cNvGrpSpPr/>
        <p:nvPr/>
      </p:nvGrpSpPr>
      <p:grpSpPr>
        <a:xfrm>
          <a:off x="0" y="0"/>
          <a:ext cx="0" cy="0"/>
          <a:chOff x="0" y="0"/>
          <a:chExt cx="0" cy="0"/>
        </a:xfrm>
      </p:grpSpPr>
      <p:sp>
        <p:nvSpPr>
          <p:cNvPr id="395" name="Google Shape;395;p49"/>
          <p:cNvSpPr txBox="1"/>
          <p:nvPr/>
        </p:nvSpPr>
        <p:spPr>
          <a:xfrm>
            <a:off x="6620609" y="111307"/>
            <a:ext cx="2011800" cy="241500"/>
          </a:xfrm>
          <a:prstGeom prst="rect">
            <a:avLst/>
          </a:prstGeom>
          <a:noFill/>
          <a:ln>
            <a:noFill/>
          </a:ln>
        </p:spPr>
        <p:txBody>
          <a:bodyPr anchorCtr="0" anchor="ctr" bIns="34275" lIns="68575" spcFirstLastPara="1" rIns="68575" wrap="square" tIns="34275">
            <a:normAutofit fontScale="70000"/>
          </a:bodyPr>
          <a:lstStyle/>
          <a:p>
            <a:pPr indent="0" lvl="0" marL="0" marR="0" rtl="0" algn="r">
              <a:lnSpc>
                <a:spcPct val="90000"/>
              </a:lnSpc>
              <a:spcBef>
                <a:spcPts val="0"/>
              </a:spcBef>
              <a:spcAft>
                <a:spcPts val="0"/>
              </a:spcAft>
              <a:buClr>
                <a:schemeClr val="dk1"/>
              </a:buClr>
              <a:buSzPct val="100000"/>
              <a:buFont typeface="Roboto"/>
              <a:buNone/>
            </a:pPr>
            <a:r>
              <a:rPr b="0" i="0" lang="pt-BR" sz="1100" u="none" cap="none" strike="noStrike">
                <a:solidFill>
                  <a:schemeClr val="dk1"/>
                </a:solidFill>
                <a:latin typeface="Roboto"/>
                <a:ea typeface="Roboto"/>
                <a:cs typeface="Roboto"/>
                <a:sym typeface="Roboto"/>
              </a:rPr>
              <a:t>eigr.io – </a:t>
            </a:r>
            <a:r>
              <a:rPr lang="pt-BR" sz="1100">
                <a:solidFill>
                  <a:schemeClr val="dk1"/>
                </a:solidFill>
                <a:latin typeface="Roboto"/>
                <a:ea typeface="Roboto"/>
                <a:cs typeface="Roboto"/>
                <a:sym typeface="Roboto"/>
              </a:rPr>
              <a:t>Spawn Cloud Native Service Mesh</a:t>
            </a:r>
            <a:endParaRPr b="1" i="0" sz="1100" u="none" cap="none" strike="noStrike">
              <a:solidFill>
                <a:schemeClr val="dk1"/>
              </a:solidFill>
              <a:latin typeface="Roboto"/>
              <a:ea typeface="Roboto"/>
              <a:cs typeface="Roboto"/>
              <a:sym typeface="Roboto"/>
            </a:endParaRPr>
          </a:p>
        </p:txBody>
      </p:sp>
      <p:sp>
        <p:nvSpPr>
          <p:cNvPr id="396" name="Google Shape;396;p49"/>
          <p:cNvSpPr txBox="1"/>
          <p:nvPr/>
        </p:nvSpPr>
        <p:spPr>
          <a:xfrm>
            <a:off x="5108921" y="4759545"/>
            <a:ext cx="2748600" cy="408000"/>
          </a:xfrm>
          <a:prstGeom prst="rect">
            <a:avLst/>
          </a:prstGeom>
          <a:noFill/>
          <a:ln>
            <a:noFill/>
          </a:ln>
        </p:spPr>
        <p:txBody>
          <a:bodyPr anchorCtr="0" anchor="t" bIns="34275" lIns="68575" spcFirstLastPara="1" rIns="68575" wrap="square" tIns="34275">
            <a:spAutoFit/>
          </a:bodyPr>
          <a:lstStyle/>
          <a:p>
            <a:pPr indent="0" lvl="0" marL="0" rtl="0" algn="just">
              <a:spcBef>
                <a:spcPts val="0"/>
              </a:spcBef>
              <a:spcAft>
                <a:spcPts val="0"/>
              </a:spcAft>
              <a:buClr>
                <a:schemeClr val="dk1"/>
              </a:buClr>
              <a:buFont typeface="Arial"/>
              <a:buNone/>
            </a:pPr>
            <a:r>
              <a:rPr lang="pt-BR" sz="1100">
                <a:solidFill>
                  <a:schemeClr val="lt1"/>
                </a:solidFill>
                <a:latin typeface="Roboto"/>
                <a:ea typeface="Roboto"/>
                <a:cs typeface="Roboto"/>
                <a:sym typeface="Roboto"/>
              </a:rPr>
              <a:t>Elug SP - Meetup 2023</a:t>
            </a:r>
            <a:endParaRPr sz="1100">
              <a:solidFill>
                <a:schemeClr val="lt1"/>
              </a:solidFill>
              <a:latin typeface="Roboto"/>
              <a:ea typeface="Roboto"/>
              <a:cs typeface="Roboto"/>
              <a:sym typeface="Roboto"/>
            </a:endParaRPr>
          </a:p>
          <a:p>
            <a:pPr indent="0" lvl="0" marL="0" marR="0" rtl="0" algn="just">
              <a:spcBef>
                <a:spcPts val="0"/>
              </a:spcBef>
              <a:spcAft>
                <a:spcPts val="0"/>
              </a:spcAft>
              <a:buNone/>
            </a:pPr>
            <a:r>
              <a:t/>
            </a:r>
            <a:endParaRPr sz="1100">
              <a:solidFill>
                <a:schemeClr val="lt1"/>
              </a:solidFill>
              <a:latin typeface="Roboto"/>
              <a:ea typeface="Roboto"/>
              <a:cs typeface="Roboto"/>
              <a:sym typeface="Roboto"/>
            </a:endParaRPr>
          </a:p>
        </p:txBody>
      </p:sp>
      <p:pic>
        <p:nvPicPr>
          <p:cNvPr id="397" name="Google Shape;397;p49"/>
          <p:cNvPicPr preferRelativeResize="0"/>
          <p:nvPr/>
        </p:nvPicPr>
        <p:blipFill>
          <a:blip r:embed="rId4">
            <a:alphaModFix/>
          </a:blip>
          <a:stretch>
            <a:fillRect/>
          </a:stretch>
        </p:blipFill>
        <p:spPr>
          <a:xfrm>
            <a:off x="1752188" y="352799"/>
            <a:ext cx="5639625" cy="39905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397"/>
                                        </p:tgtEl>
                                        <p:attrNameLst>
                                          <p:attrName>style.visibility</p:attrName>
                                        </p:attrNameLst>
                                      </p:cBhvr>
                                      <p:to>
                                        <p:strVal val="visible"/>
                                      </p:to>
                                    </p:set>
                                    <p:anim calcmode="lin" valueType="num">
                                      <p:cBhvr additive="base">
                                        <p:cTn dur="1000"/>
                                        <p:tgtEl>
                                          <p:spTgt spid="397"/>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mph" presetID="8" presetSubtype="0">
                                  <p:stCondLst>
                                    <p:cond delay="0"/>
                                  </p:stCondLst>
                                  <p:childTnLst>
                                    <p:animRot by="-21600000">
                                      <p:cBhvr>
                                        <p:cTn dur="1500" fill="hold"/>
                                        <p:tgtEl>
                                          <p:spTgt spid="397"/>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1" name="Shape 401"/>
        <p:cNvGrpSpPr/>
        <p:nvPr/>
      </p:nvGrpSpPr>
      <p:grpSpPr>
        <a:xfrm>
          <a:off x="0" y="0"/>
          <a:ext cx="0" cy="0"/>
          <a:chOff x="0" y="0"/>
          <a:chExt cx="0" cy="0"/>
        </a:xfrm>
      </p:grpSpPr>
      <p:sp>
        <p:nvSpPr>
          <p:cNvPr id="402" name="Google Shape;402;p50"/>
          <p:cNvSpPr txBox="1"/>
          <p:nvPr/>
        </p:nvSpPr>
        <p:spPr>
          <a:xfrm>
            <a:off x="6733394" y="111307"/>
            <a:ext cx="1899000" cy="241500"/>
          </a:xfrm>
          <a:prstGeom prst="rect">
            <a:avLst/>
          </a:prstGeom>
          <a:noFill/>
          <a:ln>
            <a:noFill/>
          </a:ln>
        </p:spPr>
        <p:txBody>
          <a:bodyPr anchorCtr="0" anchor="ctr" bIns="34275" lIns="68575" spcFirstLastPara="1" rIns="68575" wrap="square" tIns="34275">
            <a:normAutofit/>
          </a:bodyPr>
          <a:lstStyle/>
          <a:p>
            <a:pPr indent="0" lvl="0" marL="0" marR="0" rtl="0" algn="r">
              <a:lnSpc>
                <a:spcPct val="90000"/>
              </a:lnSpc>
              <a:spcBef>
                <a:spcPts val="0"/>
              </a:spcBef>
              <a:spcAft>
                <a:spcPts val="0"/>
              </a:spcAft>
              <a:buClr>
                <a:schemeClr val="dk1"/>
              </a:buClr>
              <a:buSzPts val="1100"/>
              <a:buFont typeface="Calibri"/>
              <a:buNone/>
            </a:pPr>
            <a:r>
              <a:t/>
            </a:r>
            <a:endParaRPr b="1" i="0" sz="1100" u="none" cap="none" strike="noStrike">
              <a:solidFill>
                <a:schemeClr val="dk1"/>
              </a:solidFill>
              <a:latin typeface="Roboto"/>
              <a:ea typeface="Roboto"/>
              <a:cs typeface="Roboto"/>
              <a:sym typeface="Roboto"/>
            </a:endParaRPr>
          </a:p>
        </p:txBody>
      </p:sp>
      <p:sp>
        <p:nvSpPr>
          <p:cNvPr id="403" name="Google Shape;403;p50"/>
          <p:cNvSpPr txBox="1"/>
          <p:nvPr/>
        </p:nvSpPr>
        <p:spPr>
          <a:xfrm>
            <a:off x="6413942" y="4759545"/>
            <a:ext cx="138600" cy="2385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t/>
            </a:r>
            <a:endParaRPr b="0" i="0" sz="1100" u="none" cap="none" strike="noStrike">
              <a:solidFill>
                <a:schemeClr val="lt1"/>
              </a:solidFill>
              <a:latin typeface="Roboto"/>
              <a:ea typeface="Roboto"/>
              <a:cs typeface="Roboto"/>
              <a:sym typeface="Roboto"/>
            </a:endParaRPr>
          </a:p>
        </p:txBody>
      </p:sp>
      <p:sp>
        <p:nvSpPr>
          <p:cNvPr id="404" name="Google Shape;404;p50"/>
          <p:cNvSpPr txBox="1"/>
          <p:nvPr>
            <p:ph type="title"/>
          </p:nvPr>
        </p:nvSpPr>
        <p:spPr>
          <a:xfrm>
            <a:off x="628650" y="1960525"/>
            <a:ext cx="49122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dk1"/>
              </a:buClr>
              <a:buSzPts val="2700"/>
              <a:buFont typeface="Roboto"/>
              <a:buNone/>
            </a:pPr>
            <a:r>
              <a:rPr lang="pt-BR" sz="2700">
                <a:latin typeface="Roboto"/>
                <a:ea typeface="Roboto"/>
                <a:cs typeface="Roboto"/>
                <a:sym typeface="Roboto"/>
              </a:rPr>
              <a:t>Applying the solution</a:t>
            </a:r>
            <a:endParaRPr i="1" sz="2700">
              <a:latin typeface="Roboto"/>
              <a:ea typeface="Roboto"/>
              <a:cs typeface="Roboto"/>
              <a:sym typeface="Roboto"/>
            </a:endParaRPr>
          </a:p>
        </p:txBody>
      </p:sp>
      <p:sp>
        <p:nvSpPr>
          <p:cNvPr id="405" name="Google Shape;405;p50"/>
          <p:cNvSpPr txBox="1"/>
          <p:nvPr/>
        </p:nvSpPr>
        <p:spPr>
          <a:xfrm>
            <a:off x="6614015" y="111307"/>
            <a:ext cx="2018400" cy="241500"/>
          </a:xfrm>
          <a:prstGeom prst="rect">
            <a:avLst/>
          </a:prstGeom>
          <a:noFill/>
          <a:ln>
            <a:noFill/>
          </a:ln>
        </p:spPr>
        <p:txBody>
          <a:bodyPr anchorCtr="0" anchor="ctr" bIns="34275" lIns="68575" spcFirstLastPara="1" rIns="68575" wrap="square" tIns="34275">
            <a:normAutofit fontScale="70000" lnSpcReduction="20000"/>
          </a:bodyPr>
          <a:lstStyle/>
          <a:p>
            <a:pPr indent="0" lvl="0" marL="0" rtl="0" algn="r">
              <a:lnSpc>
                <a:spcPct val="90000"/>
              </a:lnSpc>
              <a:spcBef>
                <a:spcPts val="0"/>
              </a:spcBef>
              <a:spcAft>
                <a:spcPts val="0"/>
              </a:spcAft>
              <a:buClr>
                <a:schemeClr val="dk1"/>
              </a:buClr>
              <a:buSzPct val="100000"/>
              <a:buFont typeface="Roboto"/>
              <a:buNone/>
            </a:pPr>
            <a:r>
              <a:rPr lang="pt-BR" sz="1100">
                <a:solidFill>
                  <a:schemeClr val="dk1"/>
                </a:solidFill>
                <a:latin typeface="Roboto"/>
                <a:ea typeface="Roboto"/>
                <a:cs typeface="Roboto"/>
                <a:sym typeface="Roboto"/>
              </a:rPr>
              <a:t>eigr.io – Spawn Cloud Native Service Mesh</a:t>
            </a:r>
            <a:endParaRPr b="1" sz="1100">
              <a:solidFill>
                <a:schemeClr val="dk1"/>
              </a:solidFill>
              <a:latin typeface="Roboto"/>
              <a:ea typeface="Roboto"/>
              <a:cs typeface="Roboto"/>
              <a:sym typeface="Roboto"/>
            </a:endParaRPr>
          </a:p>
          <a:p>
            <a:pPr indent="0" lvl="0" marL="0" marR="0" rtl="0" algn="r">
              <a:lnSpc>
                <a:spcPct val="90000"/>
              </a:lnSpc>
              <a:spcBef>
                <a:spcPts val="0"/>
              </a:spcBef>
              <a:spcAft>
                <a:spcPts val="0"/>
              </a:spcAft>
              <a:buClr>
                <a:schemeClr val="dk1"/>
              </a:buClr>
              <a:buSzPct val="100000"/>
              <a:buFont typeface="Roboto"/>
              <a:buNone/>
            </a:pPr>
            <a:r>
              <a:t/>
            </a:r>
            <a:endParaRPr sz="1100">
              <a:solidFill>
                <a:schemeClr val="dk1"/>
              </a:solidFill>
              <a:latin typeface="Roboto"/>
              <a:ea typeface="Roboto"/>
              <a:cs typeface="Roboto"/>
              <a:sym typeface="Roboto"/>
            </a:endParaRPr>
          </a:p>
        </p:txBody>
      </p:sp>
      <p:sp>
        <p:nvSpPr>
          <p:cNvPr id="406" name="Google Shape;406;p50"/>
          <p:cNvSpPr txBox="1"/>
          <p:nvPr/>
        </p:nvSpPr>
        <p:spPr>
          <a:xfrm>
            <a:off x="5108921" y="4759545"/>
            <a:ext cx="2748600" cy="408000"/>
          </a:xfrm>
          <a:prstGeom prst="rect">
            <a:avLst/>
          </a:prstGeom>
          <a:noFill/>
          <a:ln>
            <a:noFill/>
          </a:ln>
        </p:spPr>
        <p:txBody>
          <a:bodyPr anchorCtr="0" anchor="t" bIns="34275" lIns="68575" spcFirstLastPara="1" rIns="68575" wrap="square" tIns="34275">
            <a:spAutoFit/>
          </a:bodyPr>
          <a:lstStyle/>
          <a:p>
            <a:pPr indent="0" lvl="0" marL="0" rtl="0" algn="just">
              <a:spcBef>
                <a:spcPts val="0"/>
              </a:spcBef>
              <a:spcAft>
                <a:spcPts val="0"/>
              </a:spcAft>
              <a:buClr>
                <a:schemeClr val="dk1"/>
              </a:buClr>
              <a:buFont typeface="Arial"/>
              <a:buNone/>
            </a:pPr>
            <a:r>
              <a:rPr lang="pt-BR" sz="1100">
                <a:solidFill>
                  <a:schemeClr val="lt1"/>
                </a:solidFill>
                <a:latin typeface="Roboto"/>
                <a:ea typeface="Roboto"/>
                <a:cs typeface="Roboto"/>
                <a:sym typeface="Roboto"/>
              </a:rPr>
              <a:t>Elug SP - Meetup 2023</a:t>
            </a:r>
            <a:endParaRPr sz="1100">
              <a:solidFill>
                <a:schemeClr val="lt1"/>
              </a:solidFill>
              <a:latin typeface="Roboto"/>
              <a:ea typeface="Roboto"/>
              <a:cs typeface="Roboto"/>
              <a:sym typeface="Roboto"/>
            </a:endParaRPr>
          </a:p>
          <a:p>
            <a:pPr indent="0" lvl="0" marL="0" marR="0" rtl="0" algn="just">
              <a:spcBef>
                <a:spcPts val="0"/>
              </a:spcBef>
              <a:spcAft>
                <a:spcPts val="0"/>
              </a:spcAft>
              <a:buNone/>
            </a:pPr>
            <a:r>
              <a:t/>
            </a:r>
            <a:endParaRPr sz="1100">
              <a:solidFill>
                <a:schemeClr val="lt1"/>
              </a:solidFill>
              <a:latin typeface="Roboto"/>
              <a:ea typeface="Roboto"/>
              <a:cs typeface="Roboto"/>
              <a:sym typeface="Roboto"/>
            </a:endParaRPr>
          </a:p>
        </p:txBody>
      </p:sp>
      <p:pic>
        <p:nvPicPr>
          <p:cNvPr id="407" name="Google Shape;407;p50"/>
          <p:cNvPicPr preferRelativeResize="0"/>
          <p:nvPr/>
        </p:nvPicPr>
        <p:blipFill>
          <a:blip r:embed="rId4">
            <a:alphaModFix/>
          </a:blip>
          <a:stretch>
            <a:fillRect/>
          </a:stretch>
        </p:blipFill>
        <p:spPr>
          <a:xfrm>
            <a:off x="5700225" y="1319294"/>
            <a:ext cx="3298350" cy="247376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1" name="Shape 411"/>
        <p:cNvGrpSpPr/>
        <p:nvPr/>
      </p:nvGrpSpPr>
      <p:grpSpPr>
        <a:xfrm>
          <a:off x="0" y="0"/>
          <a:ext cx="0" cy="0"/>
          <a:chOff x="0" y="0"/>
          <a:chExt cx="0" cy="0"/>
        </a:xfrm>
      </p:grpSpPr>
      <p:sp>
        <p:nvSpPr>
          <p:cNvPr id="412" name="Google Shape;412;p51"/>
          <p:cNvSpPr txBox="1"/>
          <p:nvPr>
            <p:ph idx="1" type="body"/>
          </p:nvPr>
        </p:nvSpPr>
        <p:spPr>
          <a:xfrm>
            <a:off x="628650" y="1417750"/>
            <a:ext cx="3943500" cy="3033300"/>
          </a:xfrm>
          <a:prstGeom prst="rect">
            <a:avLst/>
          </a:prstGeom>
          <a:noFill/>
          <a:ln>
            <a:noFill/>
          </a:ln>
        </p:spPr>
        <p:txBody>
          <a:bodyPr anchorCtr="0" anchor="t" bIns="34275" lIns="68575" spcFirstLastPara="1" rIns="68575" wrap="square" tIns="34275">
            <a:normAutofit lnSpcReduction="10000"/>
          </a:bodyPr>
          <a:lstStyle/>
          <a:p>
            <a:pPr indent="0" lvl="0" marL="0" rtl="0" algn="l">
              <a:lnSpc>
                <a:spcPct val="90000"/>
              </a:lnSpc>
              <a:spcBef>
                <a:spcPts val="0"/>
              </a:spcBef>
              <a:spcAft>
                <a:spcPts val="0"/>
              </a:spcAft>
              <a:buNone/>
            </a:pPr>
            <a:r>
              <a:rPr lang="pt-BR" sz="1400">
                <a:latin typeface="Roboto"/>
                <a:ea typeface="Roboto"/>
                <a:cs typeface="Roboto"/>
                <a:sym typeface="Roboto"/>
              </a:rPr>
              <a:t>Business Requirement (small snippet):</a:t>
            </a:r>
            <a:endParaRPr sz="1400">
              <a:latin typeface="Roboto"/>
              <a:ea typeface="Roboto"/>
              <a:cs typeface="Roboto"/>
              <a:sym typeface="Roboto"/>
            </a:endParaRPr>
          </a:p>
          <a:p>
            <a:pPr indent="0" lvl="0" marL="0" rtl="0" algn="l">
              <a:lnSpc>
                <a:spcPct val="90000"/>
              </a:lnSpc>
              <a:spcBef>
                <a:spcPts val="0"/>
              </a:spcBef>
              <a:spcAft>
                <a:spcPts val="0"/>
              </a:spcAft>
              <a:buNone/>
            </a:pPr>
            <a:r>
              <a:t/>
            </a:r>
            <a:endParaRPr sz="1400">
              <a:latin typeface="Roboto"/>
              <a:ea typeface="Roboto"/>
              <a:cs typeface="Roboto"/>
              <a:sym typeface="Roboto"/>
            </a:endParaRPr>
          </a:p>
          <a:p>
            <a:pPr indent="0" lvl="0" marL="0" rtl="0" algn="l">
              <a:lnSpc>
                <a:spcPct val="90000"/>
              </a:lnSpc>
              <a:spcBef>
                <a:spcPts val="0"/>
              </a:spcBef>
              <a:spcAft>
                <a:spcPts val="0"/>
              </a:spcAft>
              <a:buNone/>
            </a:pPr>
            <a:r>
              <a:rPr lang="pt-BR" sz="1400">
                <a:latin typeface="Roboto"/>
                <a:ea typeface="Roboto"/>
                <a:cs typeface="Roboto"/>
                <a:sym typeface="Roboto"/>
              </a:rPr>
              <a:t>We need to represent our users in the system, in addition we need to be able to permanently persist their data and be able to consult this data at any time. Users must have the following attributes:</a:t>
            </a:r>
            <a:endParaRPr sz="1400">
              <a:latin typeface="Roboto"/>
              <a:ea typeface="Roboto"/>
              <a:cs typeface="Roboto"/>
              <a:sym typeface="Roboto"/>
            </a:endParaRPr>
          </a:p>
          <a:p>
            <a:pPr indent="0" lvl="0" marL="0" rtl="0" algn="l">
              <a:lnSpc>
                <a:spcPct val="90000"/>
              </a:lnSpc>
              <a:spcBef>
                <a:spcPts val="0"/>
              </a:spcBef>
              <a:spcAft>
                <a:spcPts val="0"/>
              </a:spcAft>
              <a:buNone/>
            </a:pPr>
            <a:r>
              <a:t/>
            </a:r>
            <a:endParaRPr sz="1400">
              <a:latin typeface="Roboto"/>
              <a:ea typeface="Roboto"/>
              <a:cs typeface="Roboto"/>
              <a:sym typeface="Roboto"/>
            </a:endParaRPr>
          </a:p>
          <a:p>
            <a:pPr indent="-127000" lvl="0" marL="177800" rtl="0" algn="l">
              <a:lnSpc>
                <a:spcPct val="90000"/>
              </a:lnSpc>
              <a:spcBef>
                <a:spcPts val="0"/>
              </a:spcBef>
              <a:spcAft>
                <a:spcPts val="0"/>
              </a:spcAft>
              <a:buSzPts val="1400"/>
              <a:buChar char="•"/>
            </a:pPr>
            <a:r>
              <a:rPr lang="pt-BR" sz="1400">
                <a:latin typeface="Roboto"/>
                <a:ea typeface="Roboto"/>
                <a:cs typeface="Roboto"/>
                <a:sym typeface="Roboto"/>
              </a:rPr>
              <a:t>email</a:t>
            </a:r>
            <a:endParaRPr sz="1400">
              <a:latin typeface="Roboto"/>
              <a:ea typeface="Roboto"/>
              <a:cs typeface="Roboto"/>
              <a:sym typeface="Roboto"/>
            </a:endParaRPr>
          </a:p>
          <a:p>
            <a:pPr indent="-127000" lvl="0" marL="177800" rtl="0" algn="l">
              <a:lnSpc>
                <a:spcPct val="90000"/>
              </a:lnSpc>
              <a:spcBef>
                <a:spcPts val="0"/>
              </a:spcBef>
              <a:spcAft>
                <a:spcPts val="0"/>
              </a:spcAft>
              <a:buSzPts val="1400"/>
              <a:buChar char="•"/>
            </a:pPr>
            <a:r>
              <a:rPr lang="pt-BR" sz="1400">
                <a:latin typeface="Roboto"/>
                <a:ea typeface="Roboto"/>
                <a:cs typeface="Roboto"/>
                <a:sym typeface="Roboto"/>
              </a:rPr>
              <a:t>password</a:t>
            </a:r>
            <a:endParaRPr sz="1400">
              <a:latin typeface="Roboto"/>
              <a:ea typeface="Roboto"/>
              <a:cs typeface="Roboto"/>
              <a:sym typeface="Roboto"/>
            </a:endParaRPr>
          </a:p>
          <a:p>
            <a:pPr indent="-127000" lvl="0" marL="177800" rtl="0" algn="l">
              <a:lnSpc>
                <a:spcPct val="90000"/>
              </a:lnSpc>
              <a:spcBef>
                <a:spcPts val="0"/>
              </a:spcBef>
              <a:spcAft>
                <a:spcPts val="0"/>
              </a:spcAft>
              <a:buSzPts val="1400"/>
              <a:buChar char="•"/>
            </a:pPr>
            <a:r>
              <a:rPr lang="pt-BR" sz="1400">
                <a:latin typeface="Roboto"/>
                <a:ea typeface="Roboto"/>
                <a:cs typeface="Roboto"/>
                <a:sym typeface="Roboto"/>
              </a:rPr>
              <a:t>username</a:t>
            </a:r>
            <a:endParaRPr sz="1400">
              <a:latin typeface="Roboto"/>
              <a:ea typeface="Roboto"/>
              <a:cs typeface="Roboto"/>
              <a:sym typeface="Roboto"/>
            </a:endParaRPr>
          </a:p>
          <a:p>
            <a:pPr indent="-127000" lvl="0" marL="177800" rtl="0" algn="l">
              <a:lnSpc>
                <a:spcPct val="90000"/>
              </a:lnSpc>
              <a:spcBef>
                <a:spcPts val="0"/>
              </a:spcBef>
              <a:spcAft>
                <a:spcPts val="0"/>
              </a:spcAft>
              <a:buSzPts val="1400"/>
              <a:buChar char="•"/>
            </a:pPr>
            <a:r>
              <a:rPr lang="pt-BR" sz="1400">
                <a:latin typeface="Roboto"/>
                <a:ea typeface="Roboto"/>
                <a:cs typeface="Roboto"/>
                <a:sym typeface="Roboto"/>
              </a:rPr>
              <a:t>bio</a:t>
            </a:r>
            <a:endParaRPr sz="1400">
              <a:latin typeface="Roboto"/>
              <a:ea typeface="Roboto"/>
              <a:cs typeface="Roboto"/>
              <a:sym typeface="Roboto"/>
            </a:endParaRPr>
          </a:p>
          <a:p>
            <a:pPr indent="-127000" lvl="0" marL="177800" rtl="0" algn="l">
              <a:lnSpc>
                <a:spcPct val="90000"/>
              </a:lnSpc>
              <a:spcBef>
                <a:spcPts val="0"/>
              </a:spcBef>
              <a:spcAft>
                <a:spcPts val="0"/>
              </a:spcAft>
              <a:buClr>
                <a:schemeClr val="dk1"/>
              </a:buClr>
              <a:buSzPts val="1400"/>
              <a:buChar char="•"/>
            </a:pPr>
            <a:r>
              <a:rPr lang="pt-BR" sz="1400">
                <a:latin typeface="Roboto"/>
                <a:ea typeface="Roboto"/>
                <a:cs typeface="Roboto"/>
                <a:sym typeface="Roboto"/>
              </a:rPr>
              <a:t>image</a:t>
            </a:r>
            <a:endParaRPr sz="1400">
              <a:latin typeface="Roboto"/>
              <a:ea typeface="Roboto"/>
              <a:cs typeface="Roboto"/>
              <a:sym typeface="Roboto"/>
            </a:endParaRPr>
          </a:p>
          <a:p>
            <a:pPr indent="-38100" lvl="0" marL="177800" rtl="0" algn="l">
              <a:lnSpc>
                <a:spcPct val="90000"/>
              </a:lnSpc>
              <a:spcBef>
                <a:spcPts val="800"/>
              </a:spcBef>
              <a:spcAft>
                <a:spcPts val="0"/>
              </a:spcAft>
              <a:buClr>
                <a:schemeClr val="dk1"/>
              </a:buClr>
              <a:buSzPts val="2100"/>
              <a:buNone/>
            </a:pPr>
            <a:r>
              <a:t/>
            </a:r>
            <a:endParaRPr i="1">
              <a:latin typeface="Roboto"/>
              <a:ea typeface="Roboto"/>
              <a:cs typeface="Roboto"/>
              <a:sym typeface="Roboto"/>
            </a:endParaRPr>
          </a:p>
          <a:p>
            <a:pPr indent="-63500" lvl="1" marL="520700" rtl="0" algn="l">
              <a:lnSpc>
                <a:spcPct val="90000"/>
              </a:lnSpc>
              <a:spcBef>
                <a:spcPts val="400"/>
              </a:spcBef>
              <a:spcAft>
                <a:spcPts val="0"/>
              </a:spcAft>
              <a:buClr>
                <a:schemeClr val="dk1"/>
              </a:buClr>
              <a:buSzPts val="1800"/>
              <a:buNone/>
            </a:pPr>
            <a:r>
              <a:t/>
            </a:r>
            <a:endParaRPr>
              <a:latin typeface="Roboto"/>
              <a:ea typeface="Roboto"/>
              <a:cs typeface="Roboto"/>
              <a:sym typeface="Roboto"/>
            </a:endParaRPr>
          </a:p>
        </p:txBody>
      </p:sp>
      <p:sp>
        <p:nvSpPr>
          <p:cNvPr id="413" name="Google Shape;413;p51"/>
          <p:cNvSpPr txBox="1"/>
          <p:nvPr/>
        </p:nvSpPr>
        <p:spPr>
          <a:xfrm>
            <a:off x="6733394" y="111307"/>
            <a:ext cx="1899000" cy="241500"/>
          </a:xfrm>
          <a:prstGeom prst="rect">
            <a:avLst/>
          </a:prstGeom>
          <a:noFill/>
          <a:ln>
            <a:noFill/>
          </a:ln>
        </p:spPr>
        <p:txBody>
          <a:bodyPr anchorCtr="0" anchor="ctr" bIns="34275" lIns="68575" spcFirstLastPara="1" rIns="68575" wrap="square" tIns="34275">
            <a:normAutofit/>
          </a:bodyPr>
          <a:lstStyle/>
          <a:p>
            <a:pPr indent="0" lvl="0" marL="0" marR="0" rtl="0" algn="r">
              <a:lnSpc>
                <a:spcPct val="90000"/>
              </a:lnSpc>
              <a:spcBef>
                <a:spcPts val="0"/>
              </a:spcBef>
              <a:spcAft>
                <a:spcPts val="0"/>
              </a:spcAft>
              <a:buClr>
                <a:schemeClr val="dk1"/>
              </a:buClr>
              <a:buSzPts val="1100"/>
              <a:buFont typeface="Calibri"/>
              <a:buNone/>
            </a:pPr>
            <a:r>
              <a:t/>
            </a:r>
            <a:endParaRPr b="1" i="0" sz="1100" u="none" cap="none" strike="noStrike">
              <a:solidFill>
                <a:schemeClr val="dk1"/>
              </a:solidFill>
              <a:latin typeface="Roboto"/>
              <a:ea typeface="Roboto"/>
              <a:cs typeface="Roboto"/>
              <a:sym typeface="Roboto"/>
            </a:endParaRPr>
          </a:p>
        </p:txBody>
      </p:sp>
      <p:sp>
        <p:nvSpPr>
          <p:cNvPr id="414" name="Google Shape;414;p51"/>
          <p:cNvSpPr txBox="1"/>
          <p:nvPr/>
        </p:nvSpPr>
        <p:spPr>
          <a:xfrm>
            <a:off x="6413942" y="4759545"/>
            <a:ext cx="138600" cy="2385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t/>
            </a:r>
            <a:endParaRPr b="0" i="0" sz="1100" u="none" cap="none" strike="noStrike">
              <a:solidFill>
                <a:schemeClr val="lt1"/>
              </a:solidFill>
              <a:latin typeface="Roboto"/>
              <a:ea typeface="Roboto"/>
              <a:cs typeface="Roboto"/>
              <a:sym typeface="Roboto"/>
            </a:endParaRPr>
          </a:p>
        </p:txBody>
      </p:sp>
      <p:sp>
        <p:nvSpPr>
          <p:cNvPr id="415" name="Google Shape;415;p51"/>
          <p:cNvSpPr txBox="1"/>
          <p:nvPr>
            <p:ph type="title"/>
          </p:nvPr>
        </p:nvSpPr>
        <p:spPr>
          <a:xfrm>
            <a:off x="628650" y="338700"/>
            <a:ext cx="39435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700"/>
              <a:buFont typeface="Roboto"/>
              <a:buNone/>
            </a:pPr>
            <a:r>
              <a:rPr lang="pt-BR" sz="2700">
                <a:latin typeface="Roboto"/>
                <a:ea typeface="Roboto"/>
                <a:cs typeface="Roboto"/>
                <a:sym typeface="Roboto"/>
              </a:rPr>
              <a:t>The Problem - Example</a:t>
            </a:r>
            <a:endParaRPr sz="2700">
              <a:latin typeface="Roboto"/>
              <a:ea typeface="Roboto"/>
              <a:cs typeface="Roboto"/>
              <a:sym typeface="Roboto"/>
            </a:endParaRPr>
          </a:p>
        </p:txBody>
      </p:sp>
      <p:sp>
        <p:nvSpPr>
          <p:cNvPr id="416" name="Google Shape;416;p51"/>
          <p:cNvSpPr txBox="1"/>
          <p:nvPr/>
        </p:nvSpPr>
        <p:spPr>
          <a:xfrm>
            <a:off x="6614015" y="111307"/>
            <a:ext cx="2018400" cy="241500"/>
          </a:xfrm>
          <a:prstGeom prst="rect">
            <a:avLst/>
          </a:prstGeom>
          <a:noFill/>
          <a:ln>
            <a:noFill/>
          </a:ln>
        </p:spPr>
        <p:txBody>
          <a:bodyPr anchorCtr="0" anchor="ctr" bIns="34275" lIns="68575" spcFirstLastPara="1" rIns="68575" wrap="square" tIns="34275">
            <a:normAutofit fontScale="70000" lnSpcReduction="20000"/>
          </a:bodyPr>
          <a:lstStyle/>
          <a:p>
            <a:pPr indent="0" lvl="0" marL="0" rtl="0" algn="r">
              <a:lnSpc>
                <a:spcPct val="90000"/>
              </a:lnSpc>
              <a:spcBef>
                <a:spcPts val="0"/>
              </a:spcBef>
              <a:spcAft>
                <a:spcPts val="0"/>
              </a:spcAft>
              <a:buClr>
                <a:schemeClr val="dk1"/>
              </a:buClr>
              <a:buSzPct val="100000"/>
              <a:buFont typeface="Roboto"/>
              <a:buNone/>
            </a:pPr>
            <a:r>
              <a:rPr lang="pt-BR" sz="1100">
                <a:solidFill>
                  <a:schemeClr val="dk1"/>
                </a:solidFill>
                <a:latin typeface="Roboto"/>
                <a:ea typeface="Roboto"/>
                <a:cs typeface="Roboto"/>
                <a:sym typeface="Roboto"/>
              </a:rPr>
              <a:t>eigr.io – Spawn Cloud Native Service Mesh</a:t>
            </a:r>
            <a:endParaRPr b="1" sz="1100">
              <a:solidFill>
                <a:schemeClr val="dk1"/>
              </a:solidFill>
              <a:latin typeface="Roboto"/>
              <a:ea typeface="Roboto"/>
              <a:cs typeface="Roboto"/>
              <a:sym typeface="Roboto"/>
            </a:endParaRPr>
          </a:p>
          <a:p>
            <a:pPr indent="0" lvl="0" marL="0" marR="0" rtl="0" algn="r">
              <a:lnSpc>
                <a:spcPct val="90000"/>
              </a:lnSpc>
              <a:spcBef>
                <a:spcPts val="0"/>
              </a:spcBef>
              <a:spcAft>
                <a:spcPts val="0"/>
              </a:spcAft>
              <a:buClr>
                <a:schemeClr val="dk1"/>
              </a:buClr>
              <a:buSzPct val="100000"/>
              <a:buFont typeface="Roboto"/>
              <a:buNone/>
            </a:pPr>
            <a:r>
              <a:t/>
            </a:r>
            <a:endParaRPr sz="1100">
              <a:solidFill>
                <a:schemeClr val="dk1"/>
              </a:solidFill>
              <a:latin typeface="Roboto"/>
              <a:ea typeface="Roboto"/>
              <a:cs typeface="Roboto"/>
              <a:sym typeface="Roboto"/>
            </a:endParaRPr>
          </a:p>
        </p:txBody>
      </p:sp>
      <p:sp>
        <p:nvSpPr>
          <p:cNvPr id="417" name="Google Shape;417;p51"/>
          <p:cNvSpPr txBox="1"/>
          <p:nvPr/>
        </p:nvSpPr>
        <p:spPr>
          <a:xfrm>
            <a:off x="5108921" y="4759545"/>
            <a:ext cx="2748600" cy="408000"/>
          </a:xfrm>
          <a:prstGeom prst="rect">
            <a:avLst/>
          </a:prstGeom>
          <a:noFill/>
          <a:ln>
            <a:noFill/>
          </a:ln>
        </p:spPr>
        <p:txBody>
          <a:bodyPr anchorCtr="0" anchor="t" bIns="34275" lIns="68575" spcFirstLastPara="1" rIns="68575" wrap="square" tIns="34275">
            <a:spAutoFit/>
          </a:bodyPr>
          <a:lstStyle/>
          <a:p>
            <a:pPr indent="0" lvl="0" marL="0" rtl="0" algn="just">
              <a:spcBef>
                <a:spcPts val="0"/>
              </a:spcBef>
              <a:spcAft>
                <a:spcPts val="0"/>
              </a:spcAft>
              <a:buClr>
                <a:schemeClr val="dk1"/>
              </a:buClr>
              <a:buFont typeface="Arial"/>
              <a:buNone/>
            </a:pPr>
            <a:r>
              <a:rPr lang="pt-BR" sz="1100">
                <a:solidFill>
                  <a:schemeClr val="lt1"/>
                </a:solidFill>
                <a:latin typeface="Roboto"/>
                <a:ea typeface="Roboto"/>
                <a:cs typeface="Roboto"/>
                <a:sym typeface="Roboto"/>
              </a:rPr>
              <a:t>Elug SP - Meetup 2023</a:t>
            </a:r>
            <a:endParaRPr sz="1100">
              <a:solidFill>
                <a:schemeClr val="lt1"/>
              </a:solidFill>
              <a:latin typeface="Roboto"/>
              <a:ea typeface="Roboto"/>
              <a:cs typeface="Roboto"/>
              <a:sym typeface="Roboto"/>
            </a:endParaRPr>
          </a:p>
          <a:p>
            <a:pPr indent="0" lvl="0" marL="0" marR="0" rtl="0" algn="just">
              <a:spcBef>
                <a:spcPts val="0"/>
              </a:spcBef>
              <a:spcAft>
                <a:spcPts val="0"/>
              </a:spcAft>
              <a:buNone/>
            </a:pPr>
            <a:r>
              <a:t/>
            </a:r>
            <a:endParaRPr sz="1100">
              <a:solidFill>
                <a:schemeClr val="lt1"/>
              </a:solidFill>
              <a:latin typeface="Roboto"/>
              <a:ea typeface="Roboto"/>
              <a:cs typeface="Roboto"/>
              <a:sym typeface="Roboto"/>
            </a:endParaRPr>
          </a:p>
        </p:txBody>
      </p:sp>
      <p:pic>
        <p:nvPicPr>
          <p:cNvPr id="418" name="Google Shape;418;p51"/>
          <p:cNvPicPr preferRelativeResize="0"/>
          <p:nvPr/>
        </p:nvPicPr>
        <p:blipFill>
          <a:blip r:embed="rId4">
            <a:alphaModFix/>
          </a:blip>
          <a:stretch>
            <a:fillRect/>
          </a:stretch>
        </p:blipFill>
        <p:spPr>
          <a:xfrm>
            <a:off x="5700225" y="1319294"/>
            <a:ext cx="3298350" cy="247376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2" name="Shape 422"/>
        <p:cNvGrpSpPr/>
        <p:nvPr/>
      </p:nvGrpSpPr>
      <p:grpSpPr>
        <a:xfrm>
          <a:off x="0" y="0"/>
          <a:ext cx="0" cy="0"/>
          <a:chOff x="0" y="0"/>
          <a:chExt cx="0" cy="0"/>
        </a:xfrm>
      </p:grpSpPr>
      <p:sp>
        <p:nvSpPr>
          <p:cNvPr id="423" name="Google Shape;423;p52"/>
          <p:cNvSpPr txBox="1"/>
          <p:nvPr/>
        </p:nvSpPr>
        <p:spPr>
          <a:xfrm>
            <a:off x="6733394" y="111307"/>
            <a:ext cx="1899000" cy="241500"/>
          </a:xfrm>
          <a:prstGeom prst="rect">
            <a:avLst/>
          </a:prstGeom>
          <a:noFill/>
          <a:ln>
            <a:noFill/>
          </a:ln>
        </p:spPr>
        <p:txBody>
          <a:bodyPr anchorCtr="0" anchor="ctr" bIns="34275" lIns="68575" spcFirstLastPara="1" rIns="68575" wrap="square" tIns="34275">
            <a:normAutofit/>
          </a:bodyPr>
          <a:lstStyle/>
          <a:p>
            <a:pPr indent="0" lvl="0" marL="0" marR="0" rtl="0" algn="r">
              <a:lnSpc>
                <a:spcPct val="90000"/>
              </a:lnSpc>
              <a:spcBef>
                <a:spcPts val="0"/>
              </a:spcBef>
              <a:spcAft>
                <a:spcPts val="0"/>
              </a:spcAft>
              <a:buClr>
                <a:schemeClr val="dk1"/>
              </a:buClr>
              <a:buSzPts val="1100"/>
              <a:buFont typeface="Calibri"/>
              <a:buNone/>
            </a:pPr>
            <a:r>
              <a:t/>
            </a:r>
            <a:endParaRPr b="1" i="0" sz="1100" u="none" cap="none" strike="noStrike">
              <a:solidFill>
                <a:schemeClr val="dk1"/>
              </a:solidFill>
              <a:latin typeface="Roboto"/>
              <a:ea typeface="Roboto"/>
              <a:cs typeface="Roboto"/>
              <a:sym typeface="Roboto"/>
            </a:endParaRPr>
          </a:p>
        </p:txBody>
      </p:sp>
      <p:sp>
        <p:nvSpPr>
          <p:cNvPr id="424" name="Google Shape;424;p52"/>
          <p:cNvSpPr txBox="1"/>
          <p:nvPr/>
        </p:nvSpPr>
        <p:spPr>
          <a:xfrm>
            <a:off x="6413942" y="4759545"/>
            <a:ext cx="138600" cy="2385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t/>
            </a:r>
            <a:endParaRPr b="0" i="0" sz="1100" u="none" cap="none" strike="noStrike">
              <a:solidFill>
                <a:schemeClr val="lt1"/>
              </a:solidFill>
              <a:latin typeface="Roboto"/>
              <a:ea typeface="Roboto"/>
              <a:cs typeface="Roboto"/>
              <a:sym typeface="Roboto"/>
            </a:endParaRPr>
          </a:p>
        </p:txBody>
      </p:sp>
      <p:sp>
        <p:nvSpPr>
          <p:cNvPr id="425" name="Google Shape;425;p52"/>
          <p:cNvSpPr txBox="1"/>
          <p:nvPr>
            <p:ph type="title"/>
          </p:nvPr>
        </p:nvSpPr>
        <p:spPr>
          <a:xfrm>
            <a:off x="2279700" y="338700"/>
            <a:ext cx="4584600" cy="457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700"/>
              <a:buFont typeface="Roboto"/>
              <a:buNone/>
            </a:pPr>
            <a:r>
              <a:rPr lang="pt-BR" sz="2700">
                <a:latin typeface="Roboto"/>
                <a:ea typeface="Roboto"/>
                <a:cs typeface="Roboto"/>
                <a:sym typeface="Roboto"/>
              </a:rPr>
              <a:t>The Solution - Definition </a:t>
            </a:r>
            <a:r>
              <a:rPr lang="pt-BR" sz="1000">
                <a:latin typeface="Roboto"/>
                <a:ea typeface="Roboto"/>
                <a:cs typeface="Roboto"/>
                <a:sym typeface="Roboto"/>
              </a:rPr>
              <a:t>😀</a:t>
            </a:r>
            <a:endParaRPr sz="1000">
              <a:latin typeface="Roboto"/>
              <a:ea typeface="Roboto"/>
              <a:cs typeface="Roboto"/>
              <a:sym typeface="Roboto"/>
            </a:endParaRPr>
          </a:p>
        </p:txBody>
      </p:sp>
      <p:sp>
        <p:nvSpPr>
          <p:cNvPr id="426" name="Google Shape;426;p52"/>
          <p:cNvSpPr txBox="1"/>
          <p:nvPr/>
        </p:nvSpPr>
        <p:spPr>
          <a:xfrm>
            <a:off x="6614015" y="111307"/>
            <a:ext cx="2018400" cy="241500"/>
          </a:xfrm>
          <a:prstGeom prst="rect">
            <a:avLst/>
          </a:prstGeom>
          <a:noFill/>
          <a:ln>
            <a:noFill/>
          </a:ln>
        </p:spPr>
        <p:txBody>
          <a:bodyPr anchorCtr="0" anchor="ctr" bIns="34275" lIns="68575" spcFirstLastPara="1" rIns="68575" wrap="square" tIns="34275">
            <a:normAutofit fontScale="70000" lnSpcReduction="20000"/>
          </a:bodyPr>
          <a:lstStyle/>
          <a:p>
            <a:pPr indent="0" lvl="0" marL="0" rtl="0" algn="r">
              <a:lnSpc>
                <a:spcPct val="90000"/>
              </a:lnSpc>
              <a:spcBef>
                <a:spcPts val="0"/>
              </a:spcBef>
              <a:spcAft>
                <a:spcPts val="0"/>
              </a:spcAft>
              <a:buClr>
                <a:schemeClr val="dk1"/>
              </a:buClr>
              <a:buSzPct val="100000"/>
              <a:buFont typeface="Roboto"/>
              <a:buNone/>
            </a:pPr>
            <a:r>
              <a:rPr lang="pt-BR" sz="1100">
                <a:solidFill>
                  <a:schemeClr val="dk1"/>
                </a:solidFill>
                <a:latin typeface="Roboto"/>
                <a:ea typeface="Roboto"/>
                <a:cs typeface="Roboto"/>
                <a:sym typeface="Roboto"/>
              </a:rPr>
              <a:t>eigr.io – Spawn Cloud Native Service Mesh</a:t>
            </a:r>
            <a:endParaRPr b="1" sz="1100">
              <a:solidFill>
                <a:schemeClr val="dk1"/>
              </a:solidFill>
              <a:latin typeface="Roboto"/>
              <a:ea typeface="Roboto"/>
              <a:cs typeface="Roboto"/>
              <a:sym typeface="Roboto"/>
            </a:endParaRPr>
          </a:p>
          <a:p>
            <a:pPr indent="0" lvl="0" marL="0" marR="0" rtl="0" algn="r">
              <a:lnSpc>
                <a:spcPct val="90000"/>
              </a:lnSpc>
              <a:spcBef>
                <a:spcPts val="0"/>
              </a:spcBef>
              <a:spcAft>
                <a:spcPts val="0"/>
              </a:spcAft>
              <a:buClr>
                <a:schemeClr val="dk1"/>
              </a:buClr>
              <a:buSzPct val="100000"/>
              <a:buFont typeface="Roboto"/>
              <a:buNone/>
            </a:pPr>
            <a:r>
              <a:t/>
            </a:r>
            <a:endParaRPr sz="1100">
              <a:solidFill>
                <a:schemeClr val="dk1"/>
              </a:solidFill>
              <a:latin typeface="Roboto"/>
              <a:ea typeface="Roboto"/>
              <a:cs typeface="Roboto"/>
              <a:sym typeface="Roboto"/>
            </a:endParaRPr>
          </a:p>
        </p:txBody>
      </p:sp>
      <p:sp>
        <p:nvSpPr>
          <p:cNvPr id="427" name="Google Shape;427;p52"/>
          <p:cNvSpPr txBox="1"/>
          <p:nvPr/>
        </p:nvSpPr>
        <p:spPr>
          <a:xfrm>
            <a:off x="5108921" y="4759545"/>
            <a:ext cx="2748600" cy="408000"/>
          </a:xfrm>
          <a:prstGeom prst="rect">
            <a:avLst/>
          </a:prstGeom>
          <a:noFill/>
          <a:ln>
            <a:noFill/>
          </a:ln>
        </p:spPr>
        <p:txBody>
          <a:bodyPr anchorCtr="0" anchor="t" bIns="34275" lIns="68575" spcFirstLastPara="1" rIns="68575" wrap="square" tIns="34275">
            <a:spAutoFit/>
          </a:bodyPr>
          <a:lstStyle/>
          <a:p>
            <a:pPr indent="0" lvl="0" marL="0" rtl="0" algn="just">
              <a:spcBef>
                <a:spcPts val="0"/>
              </a:spcBef>
              <a:spcAft>
                <a:spcPts val="0"/>
              </a:spcAft>
              <a:buClr>
                <a:schemeClr val="dk1"/>
              </a:buClr>
              <a:buFont typeface="Arial"/>
              <a:buNone/>
            </a:pPr>
            <a:r>
              <a:rPr lang="pt-BR" sz="1100">
                <a:solidFill>
                  <a:schemeClr val="lt1"/>
                </a:solidFill>
                <a:latin typeface="Roboto"/>
                <a:ea typeface="Roboto"/>
                <a:cs typeface="Roboto"/>
                <a:sym typeface="Roboto"/>
              </a:rPr>
              <a:t>Elug SP - Meetup 2023</a:t>
            </a:r>
            <a:endParaRPr sz="1100">
              <a:solidFill>
                <a:schemeClr val="lt1"/>
              </a:solidFill>
              <a:latin typeface="Roboto"/>
              <a:ea typeface="Roboto"/>
              <a:cs typeface="Roboto"/>
              <a:sym typeface="Roboto"/>
            </a:endParaRPr>
          </a:p>
          <a:p>
            <a:pPr indent="0" lvl="0" marL="0" marR="0" rtl="0" algn="just">
              <a:spcBef>
                <a:spcPts val="0"/>
              </a:spcBef>
              <a:spcAft>
                <a:spcPts val="0"/>
              </a:spcAft>
              <a:buNone/>
            </a:pPr>
            <a:r>
              <a:t/>
            </a:r>
            <a:endParaRPr sz="1100">
              <a:solidFill>
                <a:schemeClr val="lt1"/>
              </a:solidFill>
              <a:latin typeface="Roboto"/>
              <a:ea typeface="Roboto"/>
              <a:cs typeface="Roboto"/>
              <a:sym typeface="Roboto"/>
            </a:endParaRPr>
          </a:p>
        </p:txBody>
      </p:sp>
      <p:pic>
        <p:nvPicPr>
          <p:cNvPr id="428" name="Google Shape;428;p52"/>
          <p:cNvPicPr preferRelativeResize="0"/>
          <p:nvPr/>
        </p:nvPicPr>
        <p:blipFill>
          <a:blip r:embed="rId4">
            <a:alphaModFix/>
          </a:blip>
          <a:stretch>
            <a:fillRect/>
          </a:stretch>
        </p:blipFill>
        <p:spPr>
          <a:xfrm>
            <a:off x="1305912" y="836788"/>
            <a:ext cx="6532175" cy="365884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2" name="Shape 432"/>
        <p:cNvGrpSpPr/>
        <p:nvPr/>
      </p:nvGrpSpPr>
      <p:grpSpPr>
        <a:xfrm>
          <a:off x="0" y="0"/>
          <a:ext cx="0" cy="0"/>
          <a:chOff x="0" y="0"/>
          <a:chExt cx="0" cy="0"/>
        </a:xfrm>
      </p:grpSpPr>
      <p:sp>
        <p:nvSpPr>
          <p:cNvPr id="433" name="Google Shape;433;p53"/>
          <p:cNvSpPr txBox="1"/>
          <p:nvPr/>
        </p:nvSpPr>
        <p:spPr>
          <a:xfrm>
            <a:off x="6733394" y="111307"/>
            <a:ext cx="1899000" cy="241500"/>
          </a:xfrm>
          <a:prstGeom prst="rect">
            <a:avLst/>
          </a:prstGeom>
          <a:noFill/>
          <a:ln>
            <a:noFill/>
          </a:ln>
        </p:spPr>
        <p:txBody>
          <a:bodyPr anchorCtr="0" anchor="ctr" bIns="34275" lIns="68575" spcFirstLastPara="1" rIns="68575" wrap="square" tIns="34275">
            <a:normAutofit/>
          </a:bodyPr>
          <a:lstStyle/>
          <a:p>
            <a:pPr indent="0" lvl="0" marL="0" marR="0" rtl="0" algn="r">
              <a:lnSpc>
                <a:spcPct val="90000"/>
              </a:lnSpc>
              <a:spcBef>
                <a:spcPts val="0"/>
              </a:spcBef>
              <a:spcAft>
                <a:spcPts val="0"/>
              </a:spcAft>
              <a:buClr>
                <a:schemeClr val="dk1"/>
              </a:buClr>
              <a:buSzPts val="1100"/>
              <a:buFont typeface="Calibri"/>
              <a:buNone/>
            </a:pPr>
            <a:r>
              <a:t/>
            </a:r>
            <a:endParaRPr b="1" i="0" sz="1100" u="none" cap="none" strike="noStrike">
              <a:solidFill>
                <a:schemeClr val="dk1"/>
              </a:solidFill>
              <a:latin typeface="Roboto"/>
              <a:ea typeface="Roboto"/>
              <a:cs typeface="Roboto"/>
              <a:sym typeface="Roboto"/>
            </a:endParaRPr>
          </a:p>
        </p:txBody>
      </p:sp>
      <p:sp>
        <p:nvSpPr>
          <p:cNvPr id="434" name="Google Shape;434;p53"/>
          <p:cNvSpPr txBox="1"/>
          <p:nvPr/>
        </p:nvSpPr>
        <p:spPr>
          <a:xfrm>
            <a:off x="6413942" y="4759545"/>
            <a:ext cx="138600" cy="2385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t/>
            </a:r>
            <a:endParaRPr b="0" i="0" sz="1100" u="none" cap="none" strike="noStrike">
              <a:solidFill>
                <a:schemeClr val="lt1"/>
              </a:solidFill>
              <a:latin typeface="Roboto"/>
              <a:ea typeface="Roboto"/>
              <a:cs typeface="Roboto"/>
              <a:sym typeface="Roboto"/>
            </a:endParaRPr>
          </a:p>
        </p:txBody>
      </p:sp>
      <p:sp>
        <p:nvSpPr>
          <p:cNvPr id="435" name="Google Shape;435;p53"/>
          <p:cNvSpPr txBox="1"/>
          <p:nvPr>
            <p:ph type="title"/>
          </p:nvPr>
        </p:nvSpPr>
        <p:spPr>
          <a:xfrm>
            <a:off x="2279700" y="338700"/>
            <a:ext cx="4584600" cy="457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700"/>
              <a:buFont typeface="Roboto"/>
              <a:buNone/>
            </a:pPr>
            <a:r>
              <a:rPr lang="pt-BR" sz="2700">
                <a:latin typeface="Roboto"/>
                <a:ea typeface="Roboto"/>
                <a:cs typeface="Roboto"/>
                <a:sym typeface="Roboto"/>
              </a:rPr>
              <a:t>The Solution - </a:t>
            </a:r>
            <a:r>
              <a:rPr lang="pt-BR" sz="2700">
                <a:latin typeface="Roboto"/>
                <a:ea typeface="Roboto"/>
                <a:cs typeface="Roboto"/>
                <a:sym typeface="Roboto"/>
              </a:rPr>
              <a:t>Boilerplate</a:t>
            </a:r>
            <a:r>
              <a:rPr lang="pt-BR" sz="2700">
                <a:latin typeface="Roboto"/>
                <a:ea typeface="Roboto"/>
                <a:cs typeface="Roboto"/>
                <a:sym typeface="Roboto"/>
              </a:rPr>
              <a:t> </a:t>
            </a:r>
            <a:r>
              <a:rPr lang="pt-BR" sz="1000">
                <a:latin typeface="Roboto"/>
                <a:ea typeface="Roboto"/>
                <a:cs typeface="Roboto"/>
                <a:sym typeface="Roboto"/>
              </a:rPr>
              <a:t>😏</a:t>
            </a:r>
            <a:endParaRPr sz="1000">
              <a:latin typeface="Roboto"/>
              <a:ea typeface="Roboto"/>
              <a:cs typeface="Roboto"/>
              <a:sym typeface="Roboto"/>
            </a:endParaRPr>
          </a:p>
        </p:txBody>
      </p:sp>
      <p:sp>
        <p:nvSpPr>
          <p:cNvPr id="436" name="Google Shape;436;p53"/>
          <p:cNvSpPr txBox="1"/>
          <p:nvPr/>
        </p:nvSpPr>
        <p:spPr>
          <a:xfrm>
            <a:off x="6614015" y="111307"/>
            <a:ext cx="2018400" cy="241500"/>
          </a:xfrm>
          <a:prstGeom prst="rect">
            <a:avLst/>
          </a:prstGeom>
          <a:noFill/>
          <a:ln>
            <a:noFill/>
          </a:ln>
        </p:spPr>
        <p:txBody>
          <a:bodyPr anchorCtr="0" anchor="ctr" bIns="34275" lIns="68575" spcFirstLastPara="1" rIns="68575" wrap="square" tIns="34275">
            <a:normAutofit fontScale="70000" lnSpcReduction="20000"/>
          </a:bodyPr>
          <a:lstStyle/>
          <a:p>
            <a:pPr indent="0" lvl="0" marL="0" rtl="0" algn="r">
              <a:lnSpc>
                <a:spcPct val="90000"/>
              </a:lnSpc>
              <a:spcBef>
                <a:spcPts val="0"/>
              </a:spcBef>
              <a:spcAft>
                <a:spcPts val="0"/>
              </a:spcAft>
              <a:buClr>
                <a:schemeClr val="dk1"/>
              </a:buClr>
              <a:buSzPct val="100000"/>
              <a:buFont typeface="Roboto"/>
              <a:buNone/>
            </a:pPr>
            <a:r>
              <a:rPr lang="pt-BR" sz="1100">
                <a:solidFill>
                  <a:schemeClr val="dk1"/>
                </a:solidFill>
                <a:latin typeface="Roboto"/>
                <a:ea typeface="Roboto"/>
                <a:cs typeface="Roboto"/>
                <a:sym typeface="Roboto"/>
              </a:rPr>
              <a:t>eigr.io – Spawn Cloud Native Service Mesh</a:t>
            </a:r>
            <a:endParaRPr b="1" sz="1100">
              <a:solidFill>
                <a:schemeClr val="dk1"/>
              </a:solidFill>
              <a:latin typeface="Roboto"/>
              <a:ea typeface="Roboto"/>
              <a:cs typeface="Roboto"/>
              <a:sym typeface="Roboto"/>
            </a:endParaRPr>
          </a:p>
          <a:p>
            <a:pPr indent="0" lvl="0" marL="0" marR="0" rtl="0" algn="r">
              <a:lnSpc>
                <a:spcPct val="90000"/>
              </a:lnSpc>
              <a:spcBef>
                <a:spcPts val="0"/>
              </a:spcBef>
              <a:spcAft>
                <a:spcPts val="0"/>
              </a:spcAft>
              <a:buClr>
                <a:schemeClr val="dk1"/>
              </a:buClr>
              <a:buSzPct val="100000"/>
              <a:buFont typeface="Roboto"/>
              <a:buNone/>
            </a:pPr>
            <a:r>
              <a:t/>
            </a:r>
            <a:endParaRPr sz="1100">
              <a:solidFill>
                <a:schemeClr val="dk1"/>
              </a:solidFill>
              <a:latin typeface="Roboto"/>
              <a:ea typeface="Roboto"/>
              <a:cs typeface="Roboto"/>
              <a:sym typeface="Roboto"/>
            </a:endParaRPr>
          </a:p>
        </p:txBody>
      </p:sp>
      <p:sp>
        <p:nvSpPr>
          <p:cNvPr id="437" name="Google Shape;437;p53"/>
          <p:cNvSpPr txBox="1"/>
          <p:nvPr/>
        </p:nvSpPr>
        <p:spPr>
          <a:xfrm>
            <a:off x="5108921" y="4759545"/>
            <a:ext cx="2748600" cy="408000"/>
          </a:xfrm>
          <a:prstGeom prst="rect">
            <a:avLst/>
          </a:prstGeom>
          <a:noFill/>
          <a:ln>
            <a:noFill/>
          </a:ln>
        </p:spPr>
        <p:txBody>
          <a:bodyPr anchorCtr="0" anchor="t" bIns="34275" lIns="68575" spcFirstLastPara="1" rIns="68575" wrap="square" tIns="34275">
            <a:spAutoFit/>
          </a:bodyPr>
          <a:lstStyle/>
          <a:p>
            <a:pPr indent="0" lvl="0" marL="0" rtl="0" algn="just">
              <a:spcBef>
                <a:spcPts val="0"/>
              </a:spcBef>
              <a:spcAft>
                <a:spcPts val="0"/>
              </a:spcAft>
              <a:buClr>
                <a:schemeClr val="dk1"/>
              </a:buClr>
              <a:buFont typeface="Arial"/>
              <a:buNone/>
            </a:pPr>
            <a:r>
              <a:rPr lang="pt-BR" sz="1100">
                <a:solidFill>
                  <a:schemeClr val="lt1"/>
                </a:solidFill>
                <a:latin typeface="Roboto"/>
                <a:ea typeface="Roboto"/>
                <a:cs typeface="Roboto"/>
                <a:sym typeface="Roboto"/>
              </a:rPr>
              <a:t>Elug SP - Meetup 2023</a:t>
            </a:r>
            <a:endParaRPr sz="1100">
              <a:solidFill>
                <a:schemeClr val="lt1"/>
              </a:solidFill>
              <a:latin typeface="Roboto"/>
              <a:ea typeface="Roboto"/>
              <a:cs typeface="Roboto"/>
              <a:sym typeface="Roboto"/>
            </a:endParaRPr>
          </a:p>
          <a:p>
            <a:pPr indent="0" lvl="0" marL="0" marR="0" rtl="0" algn="just">
              <a:spcBef>
                <a:spcPts val="0"/>
              </a:spcBef>
              <a:spcAft>
                <a:spcPts val="0"/>
              </a:spcAft>
              <a:buNone/>
            </a:pPr>
            <a:r>
              <a:t/>
            </a:r>
            <a:endParaRPr sz="1100">
              <a:solidFill>
                <a:schemeClr val="lt1"/>
              </a:solidFill>
              <a:latin typeface="Roboto"/>
              <a:ea typeface="Roboto"/>
              <a:cs typeface="Roboto"/>
              <a:sym typeface="Roboto"/>
            </a:endParaRPr>
          </a:p>
        </p:txBody>
      </p:sp>
      <p:pic>
        <p:nvPicPr>
          <p:cNvPr id="438" name="Google Shape;438;p53"/>
          <p:cNvPicPr preferRelativeResize="0"/>
          <p:nvPr/>
        </p:nvPicPr>
        <p:blipFill>
          <a:blip r:embed="rId4">
            <a:alphaModFix/>
          </a:blip>
          <a:stretch>
            <a:fillRect/>
          </a:stretch>
        </p:blipFill>
        <p:spPr>
          <a:xfrm>
            <a:off x="1903393" y="808910"/>
            <a:ext cx="5337215" cy="365884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6" name="Shape 156"/>
        <p:cNvGrpSpPr/>
        <p:nvPr/>
      </p:nvGrpSpPr>
      <p:grpSpPr>
        <a:xfrm>
          <a:off x="0" y="0"/>
          <a:ext cx="0" cy="0"/>
          <a:chOff x="0" y="0"/>
          <a:chExt cx="0" cy="0"/>
        </a:xfrm>
      </p:grpSpPr>
      <p:sp>
        <p:nvSpPr>
          <p:cNvPr id="157" name="Google Shape;157;p27"/>
          <p:cNvSpPr txBox="1"/>
          <p:nvPr>
            <p:ph idx="1" type="body"/>
          </p:nvPr>
        </p:nvSpPr>
        <p:spPr>
          <a:xfrm>
            <a:off x="688050" y="929125"/>
            <a:ext cx="7767900" cy="542100"/>
          </a:xfrm>
          <a:prstGeom prst="rect">
            <a:avLst/>
          </a:prstGeom>
          <a:noFill/>
          <a:ln>
            <a:noFill/>
          </a:ln>
        </p:spPr>
        <p:txBody>
          <a:bodyPr anchorCtr="0" anchor="t" bIns="34275" lIns="68575" spcFirstLastPara="1" rIns="68575" wrap="square" tIns="34275">
            <a:normAutofit/>
          </a:bodyPr>
          <a:lstStyle/>
          <a:p>
            <a:pPr indent="0" lvl="0" marL="177800" rtl="0" algn="ctr">
              <a:lnSpc>
                <a:spcPct val="90000"/>
              </a:lnSpc>
              <a:spcBef>
                <a:spcPts val="800"/>
              </a:spcBef>
              <a:spcAft>
                <a:spcPts val="0"/>
              </a:spcAft>
              <a:buNone/>
            </a:pPr>
            <a:r>
              <a:rPr lang="pt-BR">
                <a:latin typeface="Roboto"/>
                <a:ea typeface="Roboto"/>
                <a:cs typeface="Roboto"/>
                <a:sym typeface="Roboto"/>
              </a:rPr>
              <a:t>Thinking</a:t>
            </a:r>
            <a:endParaRPr/>
          </a:p>
        </p:txBody>
      </p:sp>
      <p:sp>
        <p:nvSpPr>
          <p:cNvPr id="158" name="Google Shape;158;p27"/>
          <p:cNvSpPr txBox="1"/>
          <p:nvPr/>
        </p:nvSpPr>
        <p:spPr>
          <a:xfrm>
            <a:off x="6620609" y="111307"/>
            <a:ext cx="2011800" cy="241500"/>
          </a:xfrm>
          <a:prstGeom prst="rect">
            <a:avLst/>
          </a:prstGeom>
          <a:noFill/>
          <a:ln>
            <a:noFill/>
          </a:ln>
        </p:spPr>
        <p:txBody>
          <a:bodyPr anchorCtr="0" anchor="ctr" bIns="34275" lIns="68575" spcFirstLastPara="1" rIns="68575" wrap="square" tIns="34275">
            <a:normAutofit fontScale="70000"/>
          </a:bodyPr>
          <a:lstStyle/>
          <a:p>
            <a:pPr indent="0" lvl="0" marL="0" marR="0" rtl="0" algn="r">
              <a:lnSpc>
                <a:spcPct val="90000"/>
              </a:lnSpc>
              <a:spcBef>
                <a:spcPts val="0"/>
              </a:spcBef>
              <a:spcAft>
                <a:spcPts val="0"/>
              </a:spcAft>
              <a:buClr>
                <a:schemeClr val="dk1"/>
              </a:buClr>
              <a:buSzPct val="100000"/>
              <a:buFont typeface="Roboto"/>
              <a:buNone/>
            </a:pPr>
            <a:r>
              <a:rPr b="0" i="0" lang="pt-BR" sz="1100" u="none" cap="none" strike="noStrike">
                <a:solidFill>
                  <a:schemeClr val="dk1"/>
                </a:solidFill>
                <a:latin typeface="Roboto"/>
                <a:ea typeface="Roboto"/>
                <a:cs typeface="Roboto"/>
                <a:sym typeface="Roboto"/>
              </a:rPr>
              <a:t>eigr.io – </a:t>
            </a:r>
            <a:r>
              <a:rPr lang="pt-BR" sz="1100">
                <a:solidFill>
                  <a:schemeClr val="dk1"/>
                </a:solidFill>
                <a:latin typeface="Roboto"/>
                <a:ea typeface="Roboto"/>
                <a:cs typeface="Roboto"/>
                <a:sym typeface="Roboto"/>
              </a:rPr>
              <a:t>Spawn Cloud Native Service Mesh</a:t>
            </a:r>
            <a:endParaRPr b="1" i="0" sz="1100" u="none" cap="none" strike="noStrike">
              <a:solidFill>
                <a:schemeClr val="dk1"/>
              </a:solidFill>
              <a:latin typeface="Roboto"/>
              <a:ea typeface="Roboto"/>
              <a:cs typeface="Roboto"/>
              <a:sym typeface="Roboto"/>
            </a:endParaRPr>
          </a:p>
        </p:txBody>
      </p:sp>
      <p:sp>
        <p:nvSpPr>
          <p:cNvPr id="159" name="Google Shape;159;p27"/>
          <p:cNvSpPr txBox="1"/>
          <p:nvPr/>
        </p:nvSpPr>
        <p:spPr>
          <a:xfrm>
            <a:off x="5108921" y="4759545"/>
            <a:ext cx="2748600" cy="408000"/>
          </a:xfrm>
          <a:prstGeom prst="rect">
            <a:avLst/>
          </a:prstGeom>
          <a:noFill/>
          <a:ln>
            <a:noFill/>
          </a:ln>
        </p:spPr>
        <p:txBody>
          <a:bodyPr anchorCtr="0" anchor="t" bIns="34275" lIns="68575" spcFirstLastPara="1" rIns="68575" wrap="square" tIns="34275">
            <a:spAutoFit/>
          </a:bodyPr>
          <a:lstStyle/>
          <a:p>
            <a:pPr indent="0" lvl="0" marL="0" rtl="0" algn="just">
              <a:spcBef>
                <a:spcPts val="0"/>
              </a:spcBef>
              <a:spcAft>
                <a:spcPts val="0"/>
              </a:spcAft>
              <a:buClr>
                <a:schemeClr val="dk1"/>
              </a:buClr>
              <a:buFont typeface="Arial"/>
              <a:buNone/>
            </a:pPr>
            <a:r>
              <a:rPr lang="pt-BR" sz="1100">
                <a:solidFill>
                  <a:schemeClr val="lt1"/>
                </a:solidFill>
                <a:latin typeface="Roboto"/>
                <a:ea typeface="Roboto"/>
                <a:cs typeface="Roboto"/>
                <a:sym typeface="Roboto"/>
              </a:rPr>
              <a:t>Elug SP - Meetup 2023</a:t>
            </a:r>
            <a:endParaRPr sz="1100">
              <a:solidFill>
                <a:schemeClr val="lt1"/>
              </a:solidFill>
              <a:latin typeface="Roboto"/>
              <a:ea typeface="Roboto"/>
              <a:cs typeface="Roboto"/>
              <a:sym typeface="Roboto"/>
            </a:endParaRPr>
          </a:p>
          <a:p>
            <a:pPr indent="0" lvl="0" marL="0" marR="0" rtl="0" algn="just">
              <a:spcBef>
                <a:spcPts val="0"/>
              </a:spcBef>
              <a:spcAft>
                <a:spcPts val="0"/>
              </a:spcAft>
              <a:buNone/>
            </a:pPr>
            <a:r>
              <a:t/>
            </a:r>
            <a:endParaRPr sz="1100">
              <a:solidFill>
                <a:schemeClr val="lt1"/>
              </a:solidFill>
              <a:latin typeface="Roboto"/>
              <a:ea typeface="Roboto"/>
              <a:cs typeface="Roboto"/>
              <a:sym typeface="Roboto"/>
            </a:endParaRPr>
          </a:p>
        </p:txBody>
      </p:sp>
      <p:pic>
        <p:nvPicPr>
          <p:cNvPr id="160" name="Google Shape;160;p27"/>
          <p:cNvPicPr preferRelativeResize="0"/>
          <p:nvPr/>
        </p:nvPicPr>
        <p:blipFill>
          <a:blip r:embed="rId4">
            <a:alphaModFix/>
          </a:blip>
          <a:stretch>
            <a:fillRect/>
          </a:stretch>
        </p:blipFill>
        <p:spPr>
          <a:xfrm>
            <a:off x="2672556" y="1573800"/>
            <a:ext cx="3798889" cy="19959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2" name="Shape 442"/>
        <p:cNvGrpSpPr/>
        <p:nvPr/>
      </p:nvGrpSpPr>
      <p:grpSpPr>
        <a:xfrm>
          <a:off x="0" y="0"/>
          <a:ext cx="0" cy="0"/>
          <a:chOff x="0" y="0"/>
          <a:chExt cx="0" cy="0"/>
        </a:xfrm>
      </p:grpSpPr>
      <p:sp>
        <p:nvSpPr>
          <p:cNvPr id="443" name="Google Shape;443;p54"/>
          <p:cNvSpPr txBox="1"/>
          <p:nvPr/>
        </p:nvSpPr>
        <p:spPr>
          <a:xfrm>
            <a:off x="6733394" y="111307"/>
            <a:ext cx="1899000" cy="241500"/>
          </a:xfrm>
          <a:prstGeom prst="rect">
            <a:avLst/>
          </a:prstGeom>
          <a:noFill/>
          <a:ln>
            <a:noFill/>
          </a:ln>
        </p:spPr>
        <p:txBody>
          <a:bodyPr anchorCtr="0" anchor="ctr" bIns="34275" lIns="68575" spcFirstLastPara="1" rIns="68575" wrap="square" tIns="34275">
            <a:normAutofit/>
          </a:bodyPr>
          <a:lstStyle/>
          <a:p>
            <a:pPr indent="0" lvl="0" marL="0" marR="0" rtl="0" algn="r">
              <a:lnSpc>
                <a:spcPct val="90000"/>
              </a:lnSpc>
              <a:spcBef>
                <a:spcPts val="0"/>
              </a:spcBef>
              <a:spcAft>
                <a:spcPts val="0"/>
              </a:spcAft>
              <a:buClr>
                <a:schemeClr val="dk1"/>
              </a:buClr>
              <a:buSzPts val="1100"/>
              <a:buFont typeface="Calibri"/>
              <a:buNone/>
            </a:pPr>
            <a:r>
              <a:t/>
            </a:r>
            <a:endParaRPr b="1" i="0" sz="1100" u="none" cap="none" strike="noStrike">
              <a:solidFill>
                <a:schemeClr val="dk1"/>
              </a:solidFill>
              <a:latin typeface="Roboto"/>
              <a:ea typeface="Roboto"/>
              <a:cs typeface="Roboto"/>
              <a:sym typeface="Roboto"/>
            </a:endParaRPr>
          </a:p>
        </p:txBody>
      </p:sp>
      <p:sp>
        <p:nvSpPr>
          <p:cNvPr id="444" name="Google Shape;444;p54"/>
          <p:cNvSpPr txBox="1"/>
          <p:nvPr/>
        </p:nvSpPr>
        <p:spPr>
          <a:xfrm>
            <a:off x="6413942" y="4759545"/>
            <a:ext cx="138600" cy="2385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t/>
            </a:r>
            <a:endParaRPr b="0" i="0" sz="1100" u="none" cap="none" strike="noStrike">
              <a:solidFill>
                <a:schemeClr val="lt1"/>
              </a:solidFill>
              <a:latin typeface="Roboto"/>
              <a:ea typeface="Roboto"/>
              <a:cs typeface="Roboto"/>
              <a:sym typeface="Roboto"/>
            </a:endParaRPr>
          </a:p>
        </p:txBody>
      </p:sp>
      <p:sp>
        <p:nvSpPr>
          <p:cNvPr id="445" name="Google Shape;445;p54"/>
          <p:cNvSpPr txBox="1"/>
          <p:nvPr>
            <p:ph type="title"/>
          </p:nvPr>
        </p:nvSpPr>
        <p:spPr>
          <a:xfrm>
            <a:off x="2279700" y="338700"/>
            <a:ext cx="4584600" cy="4572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Roboto"/>
              <a:buNone/>
            </a:pPr>
            <a:r>
              <a:rPr lang="pt-BR" sz="2700">
                <a:latin typeface="Roboto"/>
                <a:ea typeface="Roboto"/>
                <a:cs typeface="Roboto"/>
                <a:sym typeface="Roboto"/>
              </a:rPr>
              <a:t>The Solution - </a:t>
            </a:r>
            <a:r>
              <a:rPr lang="pt-BR" sz="2700">
                <a:latin typeface="Roboto"/>
                <a:ea typeface="Roboto"/>
                <a:cs typeface="Roboto"/>
                <a:sym typeface="Roboto"/>
              </a:rPr>
              <a:t>Invoking Actors</a:t>
            </a:r>
            <a:r>
              <a:rPr lang="pt-BR" sz="2700">
                <a:latin typeface="Roboto"/>
                <a:ea typeface="Roboto"/>
                <a:cs typeface="Roboto"/>
                <a:sym typeface="Roboto"/>
              </a:rPr>
              <a:t> </a:t>
            </a:r>
            <a:r>
              <a:rPr lang="pt-BR" sz="1000">
                <a:latin typeface="Roboto"/>
                <a:ea typeface="Roboto"/>
                <a:cs typeface="Roboto"/>
                <a:sym typeface="Roboto"/>
              </a:rPr>
              <a:t>😀</a:t>
            </a:r>
            <a:endParaRPr sz="1000">
              <a:latin typeface="Roboto"/>
              <a:ea typeface="Roboto"/>
              <a:cs typeface="Roboto"/>
              <a:sym typeface="Roboto"/>
            </a:endParaRPr>
          </a:p>
        </p:txBody>
      </p:sp>
      <p:sp>
        <p:nvSpPr>
          <p:cNvPr id="446" name="Google Shape;446;p54"/>
          <p:cNvSpPr txBox="1"/>
          <p:nvPr/>
        </p:nvSpPr>
        <p:spPr>
          <a:xfrm>
            <a:off x="6614015" y="111307"/>
            <a:ext cx="2018400" cy="241500"/>
          </a:xfrm>
          <a:prstGeom prst="rect">
            <a:avLst/>
          </a:prstGeom>
          <a:noFill/>
          <a:ln>
            <a:noFill/>
          </a:ln>
        </p:spPr>
        <p:txBody>
          <a:bodyPr anchorCtr="0" anchor="ctr" bIns="34275" lIns="68575" spcFirstLastPara="1" rIns="68575" wrap="square" tIns="34275">
            <a:normAutofit fontScale="70000" lnSpcReduction="20000"/>
          </a:bodyPr>
          <a:lstStyle/>
          <a:p>
            <a:pPr indent="0" lvl="0" marL="0" rtl="0" algn="r">
              <a:lnSpc>
                <a:spcPct val="90000"/>
              </a:lnSpc>
              <a:spcBef>
                <a:spcPts val="0"/>
              </a:spcBef>
              <a:spcAft>
                <a:spcPts val="0"/>
              </a:spcAft>
              <a:buClr>
                <a:schemeClr val="dk1"/>
              </a:buClr>
              <a:buSzPct val="100000"/>
              <a:buFont typeface="Roboto"/>
              <a:buNone/>
            </a:pPr>
            <a:r>
              <a:rPr lang="pt-BR" sz="1100">
                <a:solidFill>
                  <a:schemeClr val="dk1"/>
                </a:solidFill>
                <a:latin typeface="Roboto"/>
                <a:ea typeface="Roboto"/>
                <a:cs typeface="Roboto"/>
                <a:sym typeface="Roboto"/>
              </a:rPr>
              <a:t>eigr.io – Spawn Cloud Native Service Mesh</a:t>
            </a:r>
            <a:endParaRPr b="1" sz="1100">
              <a:solidFill>
                <a:schemeClr val="dk1"/>
              </a:solidFill>
              <a:latin typeface="Roboto"/>
              <a:ea typeface="Roboto"/>
              <a:cs typeface="Roboto"/>
              <a:sym typeface="Roboto"/>
            </a:endParaRPr>
          </a:p>
          <a:p>
            <a:pPr indent="0" lvl="0" marL="0" marR="0" rtl="0" algn="r">
              <a:lnSpc>
                <a:spcPct val="90000"/>
              </a:lnSpc>
              <a:spcBef>
                <a:spcPts val="0"/>
              </a:spcBef>
              <a:spcAft>
                <a:spcPts val="0"/>
              </a:spcAft>
              <a:buClr>
                <a:schemeClr val="dk1"/>
              </a:buClr>
              <a:buSzPct val="100000"/>
              <a:buFont typeface="Roboto"/>
              <a:buNone/>
            </a:pPr>
            <a:r>
              <a:t/>
            </a:r>
            <a:endParaRPr sz="1100">
              <a:solidFill>
                <a:schemeClr val="dk1"/>
              </a:solidFill>
              <a:latin typeface="Roboto"/>
              <a:ea typeface="Roboto"/>
              <a:cs typeface="Roboto"/>
              <a:sym typeface="Roboto"/>
            </a:endParaRPr>
          </a:p>
        </p:txBody>
      </p:sp>
      <p:sp>
        <p:nvSpPr>
          <p:cNvPr id="447" name="Google Shape;447;p54"/>
          <p:cNvSpPr txBox="1"/>
          <p:nvPr/>
        </p:nvSpPr>
        <p:spPr>
          <a:xfrm>
            <a:off x="5108921" y="4759545"/>
            <a:ext cx="2748600" cy="408000"/>
          </a:xfrm>
          <a:prstGeom prst="rect">
            <a:avLst/>
          </a:prstGeom>
          <a:noFill/>
          <a:ln>
            <a:noFill/>
          </a:ln>
        </p:spPr>
        <p:txBody>
          <a:bodyPr anchorCtr="0" anchor="t" bIns="34275" lIns="68575" spcFirstLastPara="1" rIns="68575" wrap="square" tIns="34275">
            <a:spAutoFit/>
          </a:bodyPr>
          <a:lstStyle/>
          <a:p>
            <a:pPr indent="0" lvl="0" marL="0" rtl="0" algn="just">
              <a:spcBef>
                <a:spcPts val="0"/>
              </a:spcBef>
              <a:spcAft>
                <a:spcPts val="0"/>
              </a:spcAft>
              <a:buClr>
                <a:schemeClr val="dk1"/>
              </a:buClr>
              <a:buFont typeface="Arial"/>
              <a:buNone/>
            </a:pPr>
            <a:r>
              <a:rPr lang="pt-BR" sz="1100">
                <a:solidFill>
                  <a:schemeClr val="lt1"/>
                </a:solidFill>
                <a:latin typeface="Roboto"/>
                <a:ea typeface="Roboto"/>
                <a:cs typeface="Roboto"/>
                <a:sym typeface="Roboto"/>
              </a:rPr>
              <a:t>Elug SP - Meetup 2023</a:t>
            </a:r>
            <a:endParaRPr sz="1100">
              <a:solidFill>
                <a:schemeClr val="lt1"/>
              </a:solidFill>
              <a:latin typeface="Roboto"/>
              <a:ea typeface="Roboto"/>
              <a:cs typeface="Roboto"/>
              <a:sym typeface="Roboto"/>
            </a:endParaRPr>
          </a:p>
          <a:p>
            <a:pPr indent="0" lvl="0" marL="0" marR="0" rtl="0" algn="just">
              <a:spcBef>
                <a:spcPts val="0"/>
              </a:spcBef>
              <a:spcAft>
                <a:spcPts val="0"/>
              </a:spcAft>
              <a:buNone/>
            </a:pPr>
            <a:r>
              <a:t/>
            </a:r>
            <a:endParaRPr sz="1100">
              <a:solidFill>
                <a:schemeClr val="lt1"/>
              </a:solidFill>
              <a:latin typeface="Roboto"/>
              <a:ea typeface="Roboto"/>
              <a:cs typeface="Roboto"/>
              <a:sym typeface="Roboto"/>
            </a:endParaRPr>
          </a:p>
        </p:txBody>
      </p:sp>
      <p:pic>
        <p:nvPicPr>
          <p:cNvPr id="448" name="Google Shape;448;p54"/>
          <p:cNvPicPr preferRelativeResize="0"/>
          <p:nvPr/>
        </p:nvPicPr>
        <p:blipFill>
          <a:blip r:embed="rId4">
            <a:alphaModFix/>
          </a:blip>
          <a:stretch>
            <a:fillRect/>
          </a:stretch>
        </p:blipFill>
        <p:spPr>
          <a:xfrm>
            <a:off x="145433" y="864225"/>
            <a:ext cx="8839200" cy="3631100"/>
          </a:xfrm>
          <a:prstGeom prst="rect">
            <a:avLst/>
          </a:prstGeom>
          <a:noFill/>
          <a:ln>
            <a:noFill/>
          </a:ln>
        </p:spPr>
      </p:pic>
      <p:sp>
        <p:nvSpPr>
          <p:cNvPr id="449" name="Google Shape;449;p54"/>
          <p:cNvSpPr/>
          <p:nvPr/>
        </p:nvSpPr>
        <p:spPr>
          <a:xfrm>
            <a:off x="5143775" y="1359100"/>
            <a:ext cx="390300" cy="153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54"/>
          <p:cNvSpPr/>
          <p:nvPr/>
        </p:nvSpPr>
        <p:spPr>
          <a:xfrm>
            <a:off x="2675625" y="1205800"/>
            <a:ext cx="390300" cy="153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4"/>
          <p:cNvSpPr/>
          <p:nvPr/>
        </p:nvSpPr>
        <p:spPr>
          <a:xfrm>
            <a:off x="2716500" y="864225"/>
            <a:ext cx="390300" cy="153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4"/>
          <p:cNvSpPr/>
          <p:nvPr/>
        </p:nvSpPr>
        <p:spPr>
          <a:xfrm>
            <a:off x="3433425" y="974800"/>
            <a:ext cx="390300" cy="153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4"/>
          <p:cNvSpPr/>
          <p:nvPr/>
        </p:nvSpPr>
        <p:spPr>
          <a:xfrm rot="10800000">
            <a:off x="4606850" y="3164175"/>
            <a:ext cx="138600" cy="3138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4"/>
          <p:cNvSpPr/>
          <p:nvPr/>
        </p:nvSpPr>
        <p:spPr>
          <a:xfrm>
            <a:off x="2152925" y="3867175"/>
            <a:ext cx="390300" cy="153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4"/>
          <p:cNvSpPr/>
          <p:nvPr/>
        </p:nvSpPr>
        <p:spPr>
          <a:xfrm>
            <a:off x="5044350" y="4277450"/>
            <a:ext cx="390300" cy="153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54"/>
          <p:cNvSpPr/>
          <p:nvPr/>
        </p:nvSpPr>
        <p:spPr>
          <a:xfrm>
            <a:off x="5637400" y="2732050"/>
            <a:ext cx="138600" cy="3138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0" name="Shape 460"/>
        <p:cNvGrpSpPr/>
        <p:nvPr/>
      </p:nvGrpSpPr>
      <p:grpSpPr>
        <a:xfrm>
          <a:off x="0" y="0"/>
          <a:ext cx="0" cy="0"/>
          <a:chOff x="0" y="0"/>
          <a:chExt cx="0" cy="0"/>
        </a:xfrm>
      </p:grpSpPr>
      <p:sp>
        <p:nvSpPr>
          <p:cNvPr id="461" name="Google Shape;461;p55"/>
          <p:cNvSpPr txBox="1"/>
          <p:nvPr/>
        </p:nvSpPr>
        <p:spPr>
          <a:xfrm>
            <a:off x="6733394" y="111307"/>
            <a:ext cx="1899000" cy="241500"/>
          </a:xfrm>
          <a:prstGeom prst="rect">
            <a:avLst/>
          </a:prstGeom>
          <a:noFill/>
          <a:ln>
            <a:noFill/>
          </a:ln>
        </p:spPr>
        <p:txBody>
          <a:bodyPr anchorCtr="0" anchor="ctr" bIns="34275" lIns="68575" spcFirstLastPara="1" rIns="68575" wrap="square" tIns="34275">
            <a:normAutofit/>
          </a:bodyPr>
          <a:lstStyle/>
          <a:p>
            <a:pPr indent="0" lvl="0" marL="0" marR="0" rtl="0" algn="r">
              <a:lnSpc>
                <a:spcPct val="90000"/>
              </a:lnSpc>
              <a:spcBef>
                <a:spcPts val="0"/>
              </a:spcBef>
              <a:spcAft>
                <a:spcPts val="0"/>
              </a:spcAft>
              <a:buClr>
                <a:schemeClr val="dk1"/>
              </a:buClr>
              <a:buSzPts val="1100"/>
              <a:buFont typeface="Calibri"/>
              <a:buNone/>
            </a:pPr>
            <a:r>
              <a:t/>
            </a:r>
            <a:endParaRPr b="1" i="0" sz="1100" u="none" cap="none" strike="noStrike">
              <a:solidFill>
                <a:schemeClr val="dk1"/>
              </a:solidFill>
              <a:latin typeface="Roboto"/>
              <a:ea typeface="Roboto"/>
              <a:cs typeface="Roboto"/>
              <a:sym typeface="Roboto"/>
            </a:endParaRPr>
          </a:p>
        </p:txBody>
      </p:sp>
      <p:sp>
        <p:nvSpPr>
          <p:cNvPr id="462" name="Google Shape;462;p55"/>
          <p:cNvSpPr txBox="1"/>
          <p:nvPr/>
        </p:nvSpPr>
        <p:spPr>
          <a:xfrm>
            <a:off x="6413942" y="4759545"/>
            <a:ext cx="138600" cy="2385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t/>
            </a:r>
            <a:endParaRPr b="0" i="0" sz="1100" u="none" cap="none" strike="noStrike">
              <a:solidFill>
                <a:schemeClr val="lt1"/>
              </a:solidFill>
              <a:latin typeface="Roboto"/>
              <a:ea typeface="Roboto"/>
              <a:cs typeface="Roboto"/>
              <a:sym typeface="Roboto"/>
            </a:endParaRPr>
          </a:p>
        </p:txBody>
      </p:sp>
      <p:sp>
        <p:nvSpPr>
          <p:cNvPr id="463" name="Google Shape;463;p55"/>
          <p:cNvSpPr txBox="1"/>
          <p:nvPr>
            <p:ph type="title"/>
          </p:nvPr>
        </p:nvSpPr>
        <p:spPr>
          <a:xfrm>
            <a:off x="2279700" y="338700"/>
            <a:ext cx="4584600" cy="4572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Roboto"/>
              <a:buNone/>
            </a:pPr>
            <a:r>
              <a:rPr lang="pt-BR" sz="2700">
                <a:latin typeface="Roboto"/>
                <a:ea typeface="Roboto"/>
                <a:cs typeface="Roboto"/>
                <a:sym typeface="Roboto"/>
              </a:rPr>
              <a:t>The Solution - Invoking Actors </a:t>
            </a:r>
            <a:r>
              <a:rPr lang="pt-BR" sz="1000">
                <a:latin typeface="Roboto"/>
                <a:ea typeface="Roboto"/>
                <a:cs typeface="Roboto"/>
                <a:sym typeface="Roboto"/>
              </a:rPr>
              <a:t>😀</a:t>
            </a:r>
            <a:endParaRPr sz="1000">
              <a:latin typeface="Roboto"/>
              <a:ea typeface="Roboto"/>
              <a:cs typeface="Roboto"/>
              <a:sym typeface="Roboto"/>
            </a:endParaRPr>
          </a:p>
        </p:txBody>
      </p:sp>
      <p:sp>
        <p:nvSpPr>
          <p:cNvPr id="464" name="Google Shape;464;p55"/>
          <p:cNvSpPr txBox="1"/>
          <p:nvPr/>
        </p:nvSpPr>
        <p:spPr>
          <a:xfrm>
            <a:off x="6614015" y="111307"/>
            <a:ext cx="2018400" cy="241500"/>
          </a:xfrm>
          <a:prstGeom prst="rect">
            <a:avLst/>
          </a:prstGeom>
          <a:noFill/>
          <a:ln>
            <a:noFill/>
          </a:ln>
        </p:spPr>
        <p:txBody>
          <a:bodyPr anchorCtr="0" anchor="ctr" bIns="34275" lIns="68575" spcFirstLastPara="1" rIns="68575" wrap="square" tIns="34275">
            <a:normAutofit fontScale="70000" lnSpcReduction="20000"/>
          </a:bodyPr>
          <a:lstStyle/>
          <a:p>
            <a:pPr indent="0" lvl="0" marL="0" rtl="0" algn="r">
              <a:lnSpc>
                <a:spcPct val="90000"/>
              </a:lnSpc>
              <a:spcBef>
                <a:spcPts val="0"/>
              </a:spcBef>
              <a:spcAft>
                <a:spcPts val="0"/>
              </a:spcAft>
              <a:buClr>
                <a:schemeClr val="dk1"/>
              </a:buClr>
              <a:buSzPct val="100000"/>
              <a:buFont typeface="Roboto"/>
              <a:buNone/>
            </a:pPr>
            <a:r>
              <a:rPr lang="pt-BR" sz="1100">
                <a:solidFill>
                  <a:schemeClr val="dk1"/>
                </a:solidFill>
                <a:latin typeface="Roboto"/>
                <a:ea typeface="Roboto"/>
                <a:cs typeface="Roboto"/>
                <a:sym typeface="Roboto"/>
              </a:rPr>
              <a:t>eigr.io – Spawn Cloud Native Service Mesh</a:t>
            </a:r>
            <a:endParaRPr b="1" sz="1100">
              <a:solidFill>
                <a:schemeClr val="dk1"/>
              </a:solidFill>
              <a:latin typeface="Roboto"/>
              <a:ea typeface="Roboto"/>
              <a:cs typeface="Roboto"/>
              <a:sym typeface="Roboto"/>
            </a:endParaRPr>
          </a:p>
          <a:p>
            <a:pPr indent="0" lvl="0" marL="0" marR="0" rtl="0" algn="r">
              <a:lnSpc>
                <a:spcPct val="90000"/>
              </a:lnSpc>
              <a:spcBef>
                <a:spcPts val="0"/>
              </a:spcBef>
              <a:spcAft>
                <a:spcPts val="0"/>
              </a:spcAft>
              <a:buClr>
                <a:schemeClr val="dk1"/>
              </a:buClr>
              <a:buSzPct val="100000"/>
              <a:buFont typeface="Roboto"/>
              <a:buNone/>
            </a:pPr>
            <a:r>
              <a:t/>
            </a:r>
            <a:endParaRPr sz="1100">
              <a:solidFill>
                <a:schemeClr val="dk1"/>
              </a:solidFill>
              <a:latin typeface="Roboto"/>
              <a:ea typeface="Roboto"/>
              <a:cs typeface="Roboto"/>
              <a:sym typeface="Roboto"/>
            </a:endParaRPr>
          </a:p>
        </p:txBody>
      </p:sp>
      <p:sp>
        <p:nvSpPr>
          <p:cNvPr id="465" name="Google Shape;465;p55"/>
          <p:cNvSpPr txBox="1"/>
          <p:nvPr/>
        </p:nvSpPr>
        <p:spPr>
          <a:xfrm>
            <a:off x="5108921" y="4759545"/>
            <a:ext cx="2748600" cy="408000"/>
          </a:xfrm>
          <a:prstGeom prst="rect">
            <a:avLst/>
          </a:prstGeom>
          <a:noFill/>
          <a:ln>
            <a:noFill/>
          </a:ln>
        </p:spPr>
        <p:txBody>
          <a:bodyPr anchorCtr="0" anchor="t" bIns="34275" lIns="68575" spcFirstLastPara="1" rIns="68575" wrap="square" tIns="34275">
            <a:spAutoFit/>
          </a:bodyPr>
          <a:lstStyle/>
          <a:p>
            <a:pPr indent="0" lvl="0" marL="0" rtl="0" algn="just">
              <a:spcBef>
                <a:spcPts val="0"/>
              </a:spcBef>
              <a:spcAft>
                <a:spcPts val="0"/>
              </a:spcAft>
              <a:buClr>
                <a:schemeClr val="dk1"/>
              </a:buClr>
              <a:buFont typeface="Arial"/>
              <a:buNone/>
            </a:pPr>
            <a:r>
              <a:rPr lang="pt-BR" sz="1100">
                <a:solidFill>
                  <a:schemeClr val="lt1"/>
                </a:solidFill>
                <a:latin typeface="Roboto"/>
                <a:ea typeface="Roboto"/>
                <a:cs typeface="Roboto"/>
                <a:sym typeface="Roboto"/>
              </a:rPr>
              <a:t>Elug SP - Meetup 2023</a:t>
            </a:r>
            <a:endParaRPr sz="1100">
              <a:solidFill>
                <a:schemeClr val="lt1"/>
              </a:solidFill>
              <a:latin typeface="Roboto"/>
              <a:ea typeface="Roboto"/>
              <a:cs typeface="Roboto"/>
              <a:sym typeface="Roboto"/>
            </a:endParaRPr>
          </a:p>
          <a:p>
            <a:pPr indent="0" lvl="0" marL="0" marR="0" rtl="0" algn="just">
              <a:spcBef>
                <a:spcPts val="0"/>
              </a:spcBef>
              <a:spcAft>
                <a:spcPts val="0"/>
              </a:spcAft>
              <a:buNone/>
            </a:pPr>
            <a:r>
              <a:t/>
            </a:r>
            <a:endParaRPr sz="1100">
              <a:solidFill>
                <a:schemeClr val="lt1"/>
              </a:solidFill>
              <a:latin typeface="Roboto"/>
              <a:ea typeface="Roboto"/>
              <a:cs typeface="Roboto"/>
              <a:sym typeface="Roboto"/>
            </a:endParaRPr>
          </a:p>
        </p:txBody>
      </p:sp>
      <p:pic>
        <p:nvPicPr>
          <p:cNvPr id="466" name="Google Shape;466;p55"/>
          <p:cNvPicPr preferRelativeResize="0"/>
          <p:nvPr/>
        </p:nvPicPr>
        <p:blipFill>
          <a:blip r:embed="rId4">
            <a:alphaModFix/>
          </a:blip>
          <a:stretch>
            <a:fillRect/>
          </a:stretch>
        </p:blipFill>
        <p:spPr>
          <a:xfrm>
            <a:off x="152400" y="826354"/>
            <a:ext cx="8839199" cy="3626954"/>
          </a:xfrm>
          <a:prstGeom prst="rect">
            <a:avLst/>
          </a:prstGeom>
          <a:noFill/>
          <a:ln>
            <a:noFill/>
          </a:ln>
        </p:spPr>
      </p:pic>
      <p:sp>
        <p:nvSpPr>
          <p:cNvPr id="467" name="Google Shape;467;p55"/>
          <p:cNvSpPr/>
          <p:nvPr/>
        </p:nvSpPr>
        <p:spPr>
          <a:xfrm>
            <a:off x="2279700" y="1532375"/>
            <a:ext cx="390300" cy="153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5"/>
          <p:cNvSpPr/>
          <p:nvPr/>
        </p:nvSpPr>
        <p:spPr>
          <a:xfrm>
            <a:off x="3951450" y="3252900"/>
            <a:ext cx="390300" cy="153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2" name="Shape 472"/>
        <p:cNvGrpSpPr/>
        <p:nvPr/>
      </p:nvGrpSpPr>
      <p:grpSpPr>
        <a:xfrm>
          <a:off x="0" y="0"/>
          <a:ext cx="0" cy="0"/>
          <a:chOff x="0" y="0"/>
          <a:chExt cx="0" cy="0"/>
        </a:xfrm>
      </p:grpSpPr>
      <p:sp>
        <p:nvSpPr>
          <p:cNvPr id="473" name="Google Shape;473;p56"/>
          <p:cNvSpPr txBox="1"/>
          <p:nvPr/>
        </p:nvSpPr>
        <p:spPr>
          <a:xfrm>
            <a:off x="6733394" y="111307"/>
            <a:ext cx="1899000" cy="241500"/>
          </a:xfrm>
          <a:prstGeom prst="rect">
            <a:avLst/>
          </a:prstGeom>
          <a:noFill/>
          <a:ln>
            <a:noFill/>
          </a:ln>
        </p:spPr>
        <p:txBody>
          <a:bodyPr anchorCtr="0" anchor="ctr" bIns="34275" lIns="68575" spcFirstLastPara="1" rIns="68575" wrap="square" tIns="34275">
            <a:normAutofit/>
          </a:bodyPr>
          <a:lstStyle/>
          <a:p>
            <a:pPr indent="0" lvl="0" marL="0" marR="0" rtl="0" algn="r">
              <a:lnSpc>
                <a:spcPct val="90000"/>
              </a:lnSpc>
              <a:spcBef>
                <a:spcPts val="0"/>
              </a:spcBef>
              <a:spcAft>
                <a:spcPts val="0"/>
              </a:spcAft>
              <a:buClr>
                <a:schemeClr val="dk1"/>
              </a:buClr>
              <a:buSzPts val="1100"/>
              <a:buFont typeface="Calibri"/>
              <a:buNone/>
            </a:pPr>
            <a:r>
              <a:t/>
            </a:r>
            <a:endParaRPr b="1" i="0" sz="1100" u="none" cap="none" strike="noStrike">
              <a:solidFill>
                <a:schemeClr val="dk1"/>
              </a:solidFill>
              <a:latin typeface="Roboto"/>
              <a:ea typeface="Roboto"/>
              <a:cs typeface="Roboto"/>
              <a:sym typeface="Roboto"/>
            </a:endParaRPr>
          </a:p>
        </p:txBody>
      </p:sp>
      <p:sp>
        <p:nvSpPr>
          <p:cNvPr id="474" name="Google Shape;474;p56"/>
          <p:cNvSpPr txBox="1"/>
          <p:nvPr/>
        </p:nvSpPr>
        <p:spPr>
          <a:xfrm>
            <a:off x="6413942" y="4759545"/>
            <a:ext cx="138600" cy="2385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t/>
            </a:r>
            <a:endParaRPr b="0" i="0" sz="1100" u="none" cap="none" strike="noStrike">
              <a:solidFill>
                <a:schemeClr val="lt1"/>
              </a:solidFill>
              <a:latin typeface="Roboto"/>
              <a:ea typeface="Roboto"/>
              <a:cs typeface="Roboto"/>
              <a:sym typeface="Roboto"/>
            </a:endParaRPr>
          </a:p>
        </p:txBody>
      </p:sp>
      <p:sp>
        <p:nvSpPr>
          <p:cNvPr id="475" name="Google Shape;475;p56"/>
          <p:cNvSpPr txBox="1"/>
          <p:nvPr>
            <p:ph type="title"/>
          </p:nvPr>
        </p:nvSpPr>
        <p:spPr>
          <a:xfrm>
            <a:off x="2279700" y="338700"/>
            <a:ext cx="4584600" cy="457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700"/>
              <a:buFont typeface="Roboto"/>
              <a:buNone/>
            </a:pPr>
            <a:r>
              <a:rPr lang="pt-BR" sz="2700">
                <a:latin typeface="Roboto"/>
                <a:ea typeface="Roboto"/>
                <a:cs typeface="Roboto"/>
                <a:sym typeface="Roboto"/>
              </a:rPr>
              <a:t>The Solution - Polyglot </a:t>
            </a:r>
            <a:r>
              <a:rPr lang="pt-BR" sz="1000">
                <a:latin typeface="Roboto"/>
                <a:ea typeface="Roboto"/>
                <a:cs typeface="Roboto"/>
                <a:sym typeface="Roboto"/>
              </a:rPr>
              <a:t>😀</a:t>
            </a:r>
            <a:endParaRPr sz="1000">
              <a:latin typeface="Roboto"/>
              <a:ea typeface="Roboto"/>
              <a:cs typeface="Roboto"/>
              <a:sym typeface="Roboto"/>
            </a:endParaRPr>
          </a:p>
        </p:txBody>
      </p:sp>
      <p:sp>
        <p:nvSpPr>
          <p:cNvPr id="476" name="Google Shape;476;p56"/>
          <p:cNvSpPr txBox="1"/>
          <p:nvPr/>
        </p:nvSpPr>
        <p:spPr>
          <a:xfrm>
            <a:off x="6614015" y="111307"/>
            <a:ext cx="2018400" cy="241500"/>
          </a:xfrm>
          <a:prstGeom prst="rect">
            <a:avLst/>
          </a:prstGeom>
          <a:noFill/>
          <a:ln>
            <a:noFill/>
          </a:ln>
        </p:spPr>
        <p:txBody>
          <a:bodyPr anchorCtr="0" anchor="ctr" bIns="34275" lIns="68575" spcFirstLastPara="1" rIns="68575" wrap="square" tIns="34275">
            <a:normAutofit fontScale="70000" lnSpcReduction="20000"/>
          </a:bodyPr>
          <a:lstStyle/>
          <a:p>
            <a:pPr indent="0" lvl="0" marL="0" rtl="0" algn="r">
              <a:lnSpc>
                <a:spcPct val="90000"/>
              </a:lnSpc>
              <a:spcBef>
                <a:spcPts val="0"/>
              </a:spcBef>
              <a:spcAft>
                <a:spcPts val="0"/>
              </a:spcAft>
              <a:buClr>
                <a:schemeClr val="dk1"/>
              </a:buClr>
              <a:buSzPct val="100000"/>
              <a:buFont typeface="Roboto"/>
              <a:buNone/>
            </a:pPr>
            <a:r>
              <a:rPr lang="pt-BR" sz="1100">
                <a:solidFill>
                  <a:schemeClr val="dk1"/>
                </a:solidFill>
                <a:latin typeface="Roboto"/>
                <a:ea typeface="Roboto"/>
                <a:cs typeface="Roboto"/>
                <a:sym typeface="Roboto"/>
              </a:rPr>
              <a:t>eigr.io – Spawn Cloud Native Service Mesh</a:t>
            </a:r>
            <a:endParaRPr b="1" sz="1100">
              <a:solidFill>
                <a:schemeClr val="dk1"/>
              </a:solidFill>
              <a:latin typeface="Roboto"/>
              <a:ea typeface="Roboto"/>
              <a:cs typeface="Roboto"/>
              <a:sym typeface="Roboto"/>
            </a:endParaRPr>
          </a:p>
          <a:p>
            <a:pPr indent="0" lvl="0" marL="0" marR="0" rtl="0" algn="r">
              <a:lnSpc>
                <a:spcPct val="90000"/>
              </a:lnSpc>
              <a:spcBef>
                <a:spcPts val="0"/>
              </a:spcBef>
              <a:spcAft>
                <a:spcPts val="0"/>
              </a:spcAft>
              <a:buClr>
                <a:schemeClr val="dk1"/>
              </a:buClr>
              <a:buSzPct val="100000"/>
              <a:buFont typeface="Roboto"/>
              <a:buNone/>
            </a:pPr>
            <a:r>
              <a:t/>
            </a:r>
            <a:endParaRPr sz="1100">
              <a:solidFill>
                <a:schemeClr val="dk1"/>
              </a:solidFill>
              <a:latin typeface="Roboto"/>
              <a:ea typeface="Roboto"/>
              <a:cs typeface="Roboto"/>
              <a:sym typeface="Roboto"/>
            </a:endParaRPr>
          </a:p>
        </p:txBody>
      </p:sp>
      <p:sp>
        <p:nvSpPr>
          <p:cNvPr id="477" name="Google Shape;477;p56"/>
          <p:cNvSpPr txBox="1"/>
          <p:nvPr/>
        </p:nvSpPr>
        <p:spPr>
          <a:xfrm>
            <a:off x="5108921" y="4759545"/>
            <a:ext cx="2748600" cy="408000"/>
          </a:xfrm>
          <a:prstGeom prst="rect">
            <a:avLst/>
          </a:prstGeom>
          <a:noFill/>
          <a:ln>
            <a:noFill/>
          </a:ln>
        </p:spPr>
        <p:txBody>
          <a:bodyPr anchorCtr="0" anchor="t" bIns="34275" lIns="68575" spcFirstLastPara="1" rIns="68575" wrap="square" tIns="34275">
            <a:spAutoFit/>
          </a:bodyPr>
          <a:lstStyle/>
          <a:p>
            <a:pPr indent="0" lvl="0" marL="0" rtl="0" algn="just">
              <a:spcBef>
                <a:spcPts val="0"/>
              </a:spcBef>
              <a:spcAft>
                <a:spcPts val="0"/>
              </a:spcAft>
              <a:buClr>
                <a:schemeClr val="dk1"/>
              </a:buClr>
              <a:buFont typeface="Arial"/>
              <a:buNone/>
            </a:pPr>
            <a:r>
              <a:rPr lang="pt-BR" sz="1100">
                <a:solidFill>
                  <a:schemeClr val="lt1"/>
                </a:solidFill>
                <a:latin typeface="Roboto"/>
                <a:ea typeface="Roboto"/>
                <a:cs typeface="Roboto"/>
                <a:sym typeface="Roboto"/>
              </a:rPr>
              <a:t>Elug SP - Meetup 2023</a:t>
            </a:r>
            <a:endParaRPr sz="1100">
              <a:solidFill>
                <a:schemeClr val="lt1"/>
              </a:solidFill>
              <a:latin typeface="Roboto"/>
              <a:ea typeface="Roboto"/>
              <a:cs typeface="Roboto"/>
              <a:sym typeface="Roboto"/>
            </a:endParaRPr>
          </a:p>
          <a:p>
            <a:pPr indent="0" lvl="0" marL="0" marR="0" rtl="0" algn="just">
              <a:spcBef>
                <a:spcPts val="0"/>
              </a:spcBef>
              <a:spcAft>
                <a:spcPts val="0"/>
              </a:spcAft>
              <a:buNone/>
            </a:pPr>
            <a:r>
              <a:t/>
            </a:r>
            <a:endParaRPr sz="1100">
              <a:solidFill>
                <a:schemeClr val="lt1"/>
              </a:solidFill>
              <a:latin typeface="Roboto"/>
              <a:ea typeface="Roboto"/>
              <a:cs typeface="Roboto"/>
              <a:sym typeface="Roboto"/>
            </a:endParaRPr>
          </a:p>
        </p:txBody>
      </p:sp>
      <p:pic>
        <p:nvPicPr>
          <p:cNvPr id="478" name="Google Shape;478;p56"/>
          <p:cNvPicPr preferRelativeResize="0"/>
          <p:nvPr/>
        </p:nvPicPr>
        <p:blipFill>
          <a:blip r:embed="rId4">
            <a:alphaModFix/>
          </a:blip>
          <a:stretch>
            <a:fillRect/>
          </a:stretch>
        </p:blipFill>
        <p:spPr>
          <a:xfrm>
            <a:off x="1050417" y="829819"/>
            <a:ext cx="7043165" cy="365884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2" name="Shape 482"/>
        <p:cNvGrpSpPr/>
        <p:nvPr/>
      </p:nvGrpSpPr>
      <p:grpSpPr>
        <a:xfrm>
          <a:off x="0" y="0"/>
          <a:ext cx="0" cy="0"/>
          <a:chOff x="0" y="0"/>
          <a:chExt cx="0" cy="0"/>
        </a:xfrm>
      </p:grpSpPr>
      <p:sp>
        <p:nvSpPr>
          <p:cNvPr id="483" name="Google Shape;483;p57"/>
          <p:cNvSpPr txBox="1"/>
          <p:nvPr/>
        </p:nvSpPr>
        <p:spPr>
          <a:xfrm>
            <a:off x="6733394" y="111307"/>
            <a:ext cx="1899000" cy="241500"/>
          </a:xfrm>
          <a:prstGeom prst="rect">
            <a:avLst/>
          </a:prstGeom>
          <a:noFill/>
          <a:ln>
            <a:noFill/>
          </a:ln>
        </p:spPr>
        <p:txBody>
          <a:bodyPr anchorCtr="0" anchor="ctr" bIns="34275" lIns="68575" spcFirstLastPara="1" rIns="68575" wrap="square" tIns="34275">
            <a:normAutofit/>
          </a:bodyPr>
          <a:lstStyle/>
          <a:p>
            <a:pPr indent="0" lvl="0" marL="0" marR="0" rtl="0" algn="r">
              <a:lnSpc>
                <a:spcPct val="90000"/>
              </a:lnSpc>
              <a:spcBef>
                <a:spcPts val="0"/>
              </a:spcBef>
              <a:spcAft>
                <a:spcPts val="0"/>
              </a:spcAft>
              <a:buClr>
                <a:schemeClr val="dk1"/>
              </a:buClr>
              <a:buSzPts val="1100"/>
              <a:buFont typeface="Calibri"/>
              <a:buNone/>
            </a:pPr>
            <a:r>
              <a:t/>
            </a:r>
            <a:endParaRPr b="1" i="0" sz="1100" u="none" cap="none" strike="noStrike">
              <a:solidFill>
                <a:schemeClr val="dk1"/>
              </a:solidFill>
              <a:latin typeface="Roboto"/>
              <a:ea typeface="Roboto"/>
              <a:cs typeface="Roboto"/>
              <a:sym typeface="Roboto"/>
            </a:endParaRPr>
          </a:p>
        </p:txBody>
      </p:sp>
      <p:sp>
        <p:nvSpPr>
          <p:cNvPr id="484" name="Google Shape;484;p57"/>
          <p:cNvSpPr txBox="1"/>
          <p:nvPr/>
        </p:nvSpPr>
        <p:spPr>
          <a:xfrm>
            <a:off x="6413942" y="4759545"/>
            <a:ext cx="138600" cy="2385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t/>
            </a:r>
            <a:endParaRPr b="0" i="0" sz="1100" u="none" cap="none" strike="noStrike">
              <a:solidFill>
                <a:schemeClr val="lt1"/>
              </a:solidFill>
              <a:latin typeface="Roboto"/>
              <a:ea typeface="Roboto"/>
              <a:cs typeface="Roboto"/>
              <a:sym typeface="Roboto"/>
            </a:endParaRPr>
          </a:p>
        </p:txBody>
      </p:sp>
      <p:sp>
        <p:nvSpPr>
          <p:cNvPr id="485" name="Google Shape;485;p57"/>
          <p:cNvSpPr txBox="1"/>
          <p:nvPr>
            <p:ph type="title"/>
          </p:nvPr>
        </p:nvSpPr>
        <p:spPr>
          <a:xfrm>
            <a:off x="2279700" y="338700"/>
            <a:ext cx="4584600" cy="457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700"/>
              <a:buFont typeface="Roboto"/>
              <a:buNone/>
            </a:pPr>
            <a:r>
              <a:rPr lang="pt-BR" sz="2700">
                <a:latin typeface="Roboto"/>
                <a:ea typeface="Roboto"/>
                <a:cs typeface="Roboto"/>
                <a:sym typeface="Roboto"/>
              </a:rPr>
              <a:t>The Solution - Deployment </a:t>
            </a:r>
            <a:endParaRPr sz="1000">
              <a:latin typeface="Roboto"/>
              <a:ea typeface="Roboto"/>
              <a:cs typeface="Roboto"/>
              <a:sym typeface="Roboto"/>
            </a:endParaRPr>
          </a:p>
        </p:txBody>
      </p:sp>
      <p:sp>
        <p:nvSpPr>
          <p:cNvPr id="486" name="Google Shape;486;p57"/>
          <p:cNvSpPr txBox="1"/>
          <p:nvPr/>
        </p:nvSpPr>
        <p:spPr>
          <a:xfrm>
            <a:off x="6614015" y="111307"/>
            <a:ext cx="2018400" cy="241500"/>
          </a:xfrm>
          <a:prstGeom prst="rect">
            <a:avLst/>
          </a:prstGeom>
          <a:noFill/>
          <a:ln>
            <a:noFill/>
          </a:ln>
        </p:spPr>
        <p:txBody>
          <a:bodyPr anchorCtr="0" anchor="ctr" bIns="34275" lIns="68575" spcFirstLastPara="1" rIns="68575" wrap="square" tIns="34275">
            <a:normAutofit fontScale="70000" lnSpcReduction="20000"/>
          </a:bodyPr>
          <a:lstStyle/>
          <a:p>
            <a:pPr indent="0" lvl="0" marL="0" rtl="0" algn="r">
              <a:lnSpc>
                <a:spcPct val="90000"/>
              </a:lnSpc>
              <a:spcBef>
                <a:spcPts val="0"/>
              </a:spcBef>
              <a:spcAft>
                <a:spcPts val="0"/>
              </a:spcAft>
              <a:buClr>
                <a:schemeClr val="dk1"/>
              </a:buClr>
              <a:buSzPct val="100000"/>
              <a:buFont typeface="Roboto"/>
              <a:buNone/>
            </a:pPr>
            <a:r>
              <a:rPr lang="pt-BR" sz="1100">
                <a:solidFill>
                  <a:schemeClr val="dk1"/>
                </a:solidFill>
                <a:latin typeface="Roboto"/>
                <a:ea typeface="Roboto"/>
                <a:cs typeface="Roboto"/>
                <a:sym typeface="Roboto"/>
              </a:rPr>
              <a:t>eigr.io – Spawn Cloud Native Service Mesh</a:t>
            </a:r>
            <a:endParaRPr b="1" sz="1100">
              <a:solidFill>
                <a:schemeClr val="dk1"/>
              </a:solidFill>
              <a:latin typeface="Roboto"/>
              <a:ea typeface="Roboto"/>
              <a:cs typeface="Roboto"/>
              <a:sym typeface="Roboto"/>
            </a:endParaRPr>
          </a:p>
          <a:p>
            <a:pPr indent="0" lvl="0" marL="0" marR="0" rtl="0" algn="r">
              <a:lnSpc>
                <a:spcPct val="90000"/>
              </a:lnSpc>
              <a:spcBef>
                <a:spcPts val="0"/>
              </a:spcBef>
              <a:spcAft>
                <a:spcPts val="0"/>
              </a:spcAft>
              <a:buClr>
                <a:schemeClr val="dk1"/>
              </a:buClr>
              <a:buSzPct val="100000"/>
              <a:buFont typeface="Roboto"/>
              <a:buNone/>
            </a:pPr>
            <a:r>
              <a:t/>
            </a:r>
            <a:endParaRPr sz="1100">
              <a:solidFill>
                <a:schemeClr val="dk1"/>
              </a:solidFill>
              <a:latin typeface="Roboto"/>
              <a:ea typeface="Roboto"/>
              <a:cs typeface="Roboto"/>
              <a:sym typeface="Roboto"/>
            </a:endParaRPr>
          </a:p>
        </p:txBody>
      </p:sp>
      <p:sp>
        <p:nvSpPr>
          <p:cNvPr id="487" name="Google Shape;487;p57"/>
          <p:cNvSpPr txBox="1"/>
          <p:nvPr/>
        </p:nvSpPr>
        <p:spPr>
          <a:xfrm>
            <a:off x="5108921" y="4759545"/>
            <a:ext cx="2748600" cy="408000"/>
          </a:xfrm>
          <a:prstGeom prst="rect">
            <a:avLst/>
          </a:prstGeom>
          <a:noFill/>
          <a:ln>
            <a:noFill/>
          </a:ln>
        </p:spPr>
        <p:txBody>
          <a:bodyPr anchorCtr="0" anchor="t" bIns="34275" lIns="68575" spcFirstLastPara="1" rIns="68575" wrap="square" tIns="34275">
            <a:spAutoFit/>
          </a:bodyPr>
          <a:lstStyle/>
          <a:p>
            <a:pPr indent="0" lvl="0" marL="0" rtl="0" algn="just">
              <a:spcBef>
                <a:spcPts val="0"/>
              </a:spcBef>
              <a:spcAft>
                <a:spcPts val="0"/>
              </a:spcAft>
              <a:buClr>
                <a:schemeClr val="dk1"/>
              </a:buClr>
              <a:buFont typeface="Arial"/>
              <a:buNone/>
            </a:pPr>
            <a:r>
              <a:rPr lang="pt-BR" sz="1100">
                <a:solidFill>
                  <a:schemeClr val="lt1"/>
                </a:solidFill>
                <a:latin typeface="Roboto"/>
                <a:ea typeface="Roboto"/>
                <a:cs typeface="Roboto"/>
                <a:sym typeface="Roboto"/>
              </a:rPr>
              <a:t>Elug SP - Meetup 2023</a:t>
            </a:r>
            <a:endParaRPr sz="1100">
              <a:solidFill>
                <a:schemeClr val="lt1"/>
              </a:solidFill>
              <a:latin typeface="Roboto"/>
              <a:ea typeface="Roboto"/>
              <a:cs typeface="Roboto"/>
              <a:sym typeface="Roboto"/>
            </a:endParaRPr>
          </a:p>
          <a:p>
            <a:pPr indent="0" lvl="0" marL="0" marR="0" rtl="0" algn="just">
              <a:spcBef>
                <a:spcPts val="0"/>
              </a:spcBef>
              <a:spcAft>
                <a:spcPts val="0"/>
              </a:spcAft>
              <a:buNone/>
            </a:pPr>
            <a:r>
              <a:t/>
            </a:r>
            <a:endParaRPr sz="1100">
              <a:solidFill>
                <a:schemeClr val="lt1"/>
              </a:solidFill>
              <a:latin typeface="Roboto"/>
              <a:ea typeface="Roboto"/>
              <a:cs typeface="Roboto"/>
              <a:sym typeface="Roboto"/>
            </a:endParaRPr>
          </a:p>
        </p:txBody>
      </p:sp>
      <p:pic>
        <p:nvPicPr>
          <p:cNvPr id="488" name="Google Shape;488;p57"/>
          <p:cNvPicPr preferRelativeResize="0"/>
          <p:nvPr/>
        </p:nvPicPr>
        <p:blipFill>
          <a:blip r:embed="rId4">
            <a:alphaModFix/>
          </a:blip>
          <a:stretch>
            <a:fillRect/>
          </a:stretch>
        </p:blipFill>
        <p:spPr>
          <a:xfrm>
            <a:off x="1182877" y="829813"/>
            <a:ext cx="6778245" cy="3658845"/>
          </a:xfrm>
          <a:prstGeom prst="rect">
            <a:avLst/>
          </a:prstGeom>
          <a:noFill/>
          <a:ln>
            <a:noFill/>
          </a:ln>
        </p:spPr>
      </p:pic>
      <p:sp>
        <p:nvSpPr>
          <p:cNvPr id="489" name="Google Shape;489;p57"/>
          <p:cNvSpPr/>
          <p:nvPr/>
        </p:nvSpPr>
        <p:spPr>
          <a:xfrm>
            <a:off x="6467700" y="2125700"/>
            <a:ext cx="313500" cy="1185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57"/>
          <p:cNvSpPr/>
          <p:nvPr/>
        </p:nvSpPr>
        <p:spPr>
          <a:xfrm>
            <a:off x="5701050" y="1219675"/>
            <a:ext cx="138600" cy="238500"/>
          </a:xfrm>
          <a:prstGeom prst="up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7"/>
          <p:cNvSpPr/>
          <p:nvPr/>
        </p:nvSpPr>
        <p:spPr>
          <a:xfrm rot="-5400000">
            <a:off x="5847300" y="3825475"/>
            <a:ext cx="138600" cy="321900"/>
          </a:xfrm>
          <a:prstGeom prst="up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5" name="Shape 495"/>
        <p:cNvGrpSpPr/>
        <p:nvPr/>
      </p:nvGrpSpPr>
      <p:grpSpPr>
        <a:xfrm>
          <a:off x="0" y="0"/>
          <a:ext cx="0" cy="0"/>
          <a:chOff x="0" y="0"/>
          <a:chExt cx="0" cy="0"/>
        </a:xfrm>
      </p:grpSpPr>
      <p:sp>
        <p:nvSpPr>
          <p:cNvPr id="496" name="Google Shape;496;p58"/>
          <p:cNvSpPr txBox="1"/>
          <p:nvPr/>
        </p:nvSpPr>
        <p:spPr>
          <a:xfrm>
            <a:off x="6733394" y="111307"/>
            <a:ext cx="1899000" cy="241500"/>
          </a:xfrm>
          <a:prstGeom prst="rect">
            <a:avLst/>
          </a:prstGeom>
          <a:noFill/>
          <a:ln>
            <a:noFill/>
          </a:ln>
        </p:spPr>
        <p:txBody>
          <a:bodyPr anchorCtr="0" anchor="ctr" bIns="34275" lIns="68575" spcFirstLastPara="1" rIns="68575" wrap="square" tIns="34275">
            <a:normAutofit/>
          </a:bodyPr>
          <a:lstStyle/>
          <a:p>
            <a:pPr indent="0" lvl="0" marL="0" marR="0" rtl="0" algn="r">
              <a:lnSpc>
                <a:spcPct val="90000"/>
              </a:lnSpc>
              <a:spcBef>
                <a:spcPts val="0"/>
              </a:spcBef>
              <a:spcAft>
                <a:spcPts val="0"/>
              </a:spcAft>
              <a:buClr>
                <a:schemeClr val="dk1"/>
              </a:buClr>
              <a:buSzPts val="1100"/>
              <a:buFont typeface="Calibri"/>
              <a:buNone/>
            </a:pPr>
            <a:r>
              <a:t/>
            </a:r>
            <a:endParaRPr b="1" i="0" sz="1100" u="none" cap="none" strike="noStrike">
              <a:solidFill>
                <a:schemeClr val="dk1"/>
              </a:solidFill>
              <a:latin typeface="Roboto"/>
              <a:ea typeface="Roboto"/>
              <a:cs typeface="Roboto"/>
              <a:sym typeface="Roboto"/>
            </a:endParaRPr>
          </a:p>
        </p:txBody>
      </p:sp>
      <p:sp>
        <p:nvSpPr>
          <p:cNvPr id="497" name="Google Shape;497;p58"/>
          <p:cNvSpPr txBox="1"/>
          <p:nvPr/>
        </p:nvSpPr>
        <p:spPr>
          <a:xfrm>
            <a:off x="6413942" y="4759545"/>
            <a:ext cx="138600" cy="2385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t/>
            </a:r>
            <a:endParaRPr b="0" i="0" sz="1100" u="none" cap="none" strike="noStrike">
              <a:solidFill>
                <a:schemeClr val="lt1"/>
              </a:solidFill>
              <a:latin typeface="Roboto"/>
              <a:ea typeface="Roboto"/>
              <a:cs typeface="Roboto"/>
              <a:sym typeface="Roboto"/>
            </a:endParaRPr>
          </a:p>
        </p:txBody>
      </p:sp>
      <p:sp>
        <p:nvSpPr>
          <p:cNvPr id="498" name="Google Shape;498;p58"/>
          <p:cNvSpPr txBox="1"/>
          <p:nvPr>
            <p:ph type="title"/>
          </p:nvPr>
        </p:nvSpPr>
        <p:spPr>
          <a:xfrm>
            <a:off x="2279700" y="338700"/>
            <a:ext cx="4584600" cy="457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700"/>
              <a:buFont typeface="Roboto"/>
              <a:buNone/>
            </a:pPr>
            <a:r>
              <a:rPr lang="pt-BR" sz="2700">
                <a:latin typeface="Roboto"/>
                <a:ea typeface="Roboto"/>
                <a:cs typeface="Roboto"/>
                <a:sym typeface="Roboto"/>
              </a:rPr>
              <a:t>The Solution - Deployment </a:t>
            </a:r>
            <a:endParaRPr sz="1000">
              <a:latin typeface="Roboto"/>
              <a:ea typeface="Roboto"/>
              <a:cs typeface="Roboto"/>
              <a:sym typeface="Roboto"/>
            </a:endParaRPr>
          </a:p>
        </p:txBody>
      </p:sp>
      <p:sp>
        <p:nvSpPr>
          <p:cNvPr id="499" name="Google Shape;499;p58"/>
          <p:cNvSpPr txBox="1"/>
          <p:nvPr/>
        </p:nvSpPr>
        <p:spPr>
          <a:xfrm>
            <a:off x="6614015" y="111307"/>
            <a:ext cx="2018400" cy="241500"/>
          </a:xfrm>
          <a:prstGeom prst="rect">
            <a:avLst/>
          </a:prstGeom>
          <a:noFill/>
          <a:ln>
            <a:noFill/>
          </a:ln>
        </p:spPr>
        <p:txBody>
          <a:bodyPr anchorCtr="0" anchor="ctr" bIns="34275" lIns="68575" spcFirstLastPara="1" rIns="68575" wrap="square" tIns="34275">
            <a:normAutofit fontScale="70000" lnSpcReduction="20000"/>
          </a:bodyPr>
          <a:lstStyle/>
          <a:p>
            <a:pPr indent="0" lvl="0" marL="0" rtl="0" algn="r">
              <a:lnSpc>
                <a:spcPct val="90000"/>
              </a:lnSpc>
              <a:spcBef>
                <a:spcPts val="0"/>
              </a:spcBef>
              <a:spcAft>
                <a:spcPts val="0"/>
              </a:spcAft>
              <a:buClr>
                <a:schemeClr val="dk1"/>
              </a:buClr>
              <a:buSzPct val="100000"/>
              <a:buFont typeface="Roboto"/>
              <a:buNone/>
            </a:pPr>
            <a:r>
              <a:rPr lang="pt-BR" sz="1100">
                <a:solidFill>
                  <a:schemeClr val="dk1"/>
                </a:solidFill>
                <a:latin typeface="Roboto"/>
                <a:ea typeface="Roboto"/>
                <a:cs typeface="Roboto"/>
                <a:sym typeface="Roboto"/>
              </a:rPr>
              <a:t>eigr.io – Spawn Cloud Native Service Mesh</a:t>
            </a:r>
            <a:endParaRPr b="1" sz="1100">
              <a:solidFill>
                <a:schemeClr val="dk1"/>
              </a:solidFill>
              <a:latin typeface="Roboto"/>
              <a:ea typeface="Roboto"/>
              <a:cs typeface="Roboto"/>
              <a:sym typeface="Roboto"/>
            </a:endParaRPr>
          </a:p>
          <a:p>
            <a:pPr indent="0" lvl="0" marL="0" marR="0" rtl="0" algn="r">
              <a:lnSpc>
                <a:spcPct val="90000"/>
              </a:lnSpc>
              <a:spcBef>
                <a:spcPts val="0"/>
              </a:spcBef>
              <a:spcAft>
                <a:spcPts val="0"/>
              </a:spcAft>
              <a:buClr>
                <a:schemeClr val="dk1"/>
              </a:buClr>
              <a:buSzPct val="100000"/>
              <a:buFont typeface="Roboto"/>
              <a:buNone/>
            </a:pPr>
            <a:r>
              <a:t/>
            </a:r>
            <a:endParaRPr sz="1100">
              <a:solidFill>
                <a:schemeClr val="dk1"/>
              </a:solidFill>
              <a:latin typeface="Roboto"/>
              <a:ea typeface="Roboto"/>
              <a:cs typeface="Roboto"/>
              <a:sym typeface="Roboto"/>
            </a:endParaRPr>
          </a:p>
        </p:txBody>
      </p:sp>
      <p:sp>
        <p:nvSpPr>
          <p:cNvPr id="500" name="Google Shape;500;p58"/>
          <p:cNvSpPr txBox="1"/>
          <p:nvPr/>
        </p:nvSpPr>
        <p:spPr>
          <a:xfrm>
            <a:off x="5108921" y="4759545"/>
            <a:ext cx="2748600" cy="408000"/>
          </a:xfrm>
          <a:prstGeom prst="rect">
            <a:avLst/>
          </a:prstGeom>
          <a:noFill/>
          <a:ln>
            <a:noFill/>
          </a:ln>
        </p:spPr>
        <p:txBody>
          <a:bodyPr anchorCtr="0" anchor="t" bIns="34275" lIns="68575" spcFirstLastPara="1" rIns="68575" wrap="square" tIns="34275">
            <a:spAutoFit/>
          </a:bodyPr>
          <a:lstStyle/>
          <a:p>
            <a:pPr indent="0" lvl="0" marL="0" rtl="0" algn="just">
              <a:spcBef>
                <a:spcPts val="0"/>
              </a:spcBef>
              <a:spcAft>
                <a:spcPts val="0"/>
              </a:spcAft>
              <a:buClr>
                <a:schemeClr val="dk1"/>
              </a:buClr>
              <a:buFont typeface="Arial"/>
              <a:buNone/>
            </a:pPr>
            <a:r>
              <a:rPr lang="pt-BR" sz="1100">
                <a:solidFill>
                  <a:schemeClr val="lt1"/>
                </a:solidFill>
                <a:latin typeface="Roboto"/>
                <a:ea typeface="Roboto"/>
                <a:cs typeface="Roboto"/>
                <a:sym typeface="Roboto"/>
              </a:rPr>
              <a:t>Elug SP - Meetup 2023</a:t>
            </a:r>
            <a:endParaRPr sz="1100">
              <a:solidFill>
                <a:schemeClr val="lt1"/>
              </a:solidFill>
              <a:latin typeface="Roboto"/>
              <a:ea typeface="Roboto"/>
              <a:cs typeface="Roboto"/>
              <a:sym typeface="Roboto"/>
            </a:endParaRPr>
          </a:p>
          <a:p>
            <a:pPr indent="0" lvl="0" marL="0" marR="0" rtl="0" algn="just">
              <a:spcBef>
                <a:spcPts val="0"/>
              </a:spcBef>
              <a:spcAft>
                <a:spcPts val="0"/>
              </a:spcAft>
              <a:buNone/>
            </a:pPr>
            <a:r>
              <a:t/>
            </a:r>
            <a:endParaRPr sz="1100">
              <a:solidFill>
                <a:schemeClr val="lt1"/>
              </a:solidFill>
              <a:latin typeface="Roboto"/>
              <a:ea typeface="Roboto"/>
              <a:cs typeface="Roboto"/>
              <a:sym typeface="Roboto"/>
            </a:endParaRPr>
          </a:p>
        </p:txBody>
      </p:sp>
      <p:pic>
        <p:nvPicPr>
          <p:cNvPr id="501" name="Google Shape;501;p58"/>
          <p:cNvPicPr preferRelativeResize="0"/>
          <p:nvPr/>
        </p:nvPicPr>
        <p:blipFill>
          <a:blip r:embed="rId4">
            <a:alphaModFix/>
          </a:blip>
          <a:stretch>
            <a:fillRect/>
          </a:stretch>
        </p:blipFill>
        <p:spPr>
          <a:xfrm>
            <a:off x="1490650" y="871538"/>
            <a:ext cx="6162675" cy="34004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5" name="Shape 505"/>
        <p:cNvGrpSpPr/>
        <p:nvPr/>
      </p:nvGrpSpPr>
      <p:grpSpPr>
        <a:xfrm>
          <a:off x="0" y="0"/>
          <a:ext cx="0" cy="0"/>
          <a:chOff x="0" y="0"/>
          <a:chExt cx="0" cy="0"/>
        </a:xfrm>
      </p:grpSpPr>
      <p:sp>
        <p:nvSpPr>
          <p:cNvPr id="506" name="Google Shape;506;p59"/>
          <p:cNvSpPr txBox="1"/>
          <p:nvPr/>
        </p:nvSpPr>
        <p:spPr>
          <a:xfrm>
            <a:off x="6733394" y="111307"/>
            <a:ext cx="1899000" cy="241500"/>
          </a:xfrm>
          <a:prstGeom prst="rect">
            <a:avLst/>
          </a:prstGeom>
          <a:noFill/>
          <a:ln>
            <a:noFill/>
          </a:ln>
        </p:spPr>
        <p:txBody>
          <a:bodyPr anchorCtr="0" anchor="ctr" bIns="34275" lIns="68575" spcFirstLastPara="1" rIns="68575" wrap="square" tIns="34275">
            <a:normAutofit/>
          </a:bodyPr>
          <a:lstStyle/>
          <a:p>
            <a:pPr indent="0" lvl="0" marL="0" marR="0" rtl="0" algn="r">
              <a:lnSpc>
                <a:spcPct val="90000"/>
              </a:lnSpc>
              <a:spcBef>
                <a:spcPts val="0"/>
              </a:spcBef>
              <a:spcAft>
                <a:spcPts val="0"/>
              </a:spcAft>
              <a:buClr>
                <a:schemeClr val="dk1"/>
              </a:buClr>
              <a:buSzPts val="1100"/>
              <a:buFont typeface="Calibri"/>
              <a:buNone/>
            </a:pPr>
            <a:r>
              <a:t/>
            </a:r>
            <a:endParaRPr b="1" i="0" sz="1100" u="none" cap="none" strike="noStrike">
              <a:solidFill>
                <a:schemeClr val="dk1"/>
              </a:solidFill>
              <a:latin typeface="Roboto"/>
              <a:ea typeface="Roboto"/>
              <a:cs typeface="Roboto"/>
              <a:sym typeface="Roboto"/>
            </a:endParaRPr>
          </a:p>
        </p:txBody>
      </p:sp>
      <p:sp>
        <p:nvSpPr>
          <p:cNvPr id="507" name="Google Shape;507;p59"/>
          <p:cNvSpPr txBox="1"/>
          <p:nvPr/>
        </p:nvSpPr>
        <p:spPr>
          <a:xfrm>
            <a:off x="6413942" y="4759545"/>
            <a:ext cx="138600" cy="2385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t/>
            </a:r>
            <a:endParaRPr b="0" i="0" sz="1100" u="none" cap="none" strike="noStrike">
              <a:solidFill>
                <a:schemeClr val="lt1"/>
              </a:solidFill>
              <a:latin typeface="Roboto"/>
              <a:ea typeface="Roboto"/>
              <a:cs typeface="Roboto"/>
              <a:sym typeface="Roboto"/>
            </a:endParaRPr>
          </a:p>
        </p:txBody>
      </p:sp>
      <p:sp>
        <p:nvSpPr>
          <p:cNvPr id="508" name="Google Shape;508;p59"/>
          <p:cNvSpPr txBox="1"/>
          <p:nvPr>
            <p:ph type="title"/>
          </p:nvPr>
        </p:nvSpPr>
        <p:spPr>
          <a:xfrm>
            <a:off x="2279700" y="338700"/>
            <a:ext cx="4584600" cy="457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700"/>
              <a:buFont typeface="Roboto"/>
              <a:buNone/>
            </a:pPr>
            <a:r>
              <a:rPr lang="pt-BR" sz="2700">
                <a:latin typeface="Roboto"/>
                <a:ea typeface="Roboto"/>
                <a:cs typeface="Roboto"/>
                <a:sym typeface="Roboto"/>
              </a:rPr>
              <a:t>The Solution - Deployment </a:t>
            </a:r>
            <a:endParaRPr sz="1000">
              <a:latin typeface="Roboto"/>
              <a:ea typeface="Roboto"/>
              <a:cs typeface="Roboto"/>
              <a:sym typeface="Roboto"/>
            </a:endParaRPr>
          </a:p>
        </p:txBody>
      </p:sp>
      <p:sp>
        <p:nvSpPr>
          <p:cNvPr id="509" name="Google Shape;509;p59"/>
          <p:cNvSpPr txBox="1"/>
          <p:nvPr/>
        </p:nvSpPr>
        <p:spPr>
          <a:xfrm>
            <a:off x="6614015" y="111307"/>
            <a:ext cx="2018400" cy="241500"/>
          </a:xfrm>
          <a:prstGeom prst="rect">
            <a:avLst/>
          </a:prstGeom>
          <a:noFill/>
          <a:ln>
            <a:noFill/>
          </a:ln>
        </p:spPr>
        <p:txBody>
          <a:bodyPr anchorCtr="0" anchor="ctr" bIns="34275" lIns="68575" spcFirstLastPara="1" rIns="68575" wrap="square" tIns="34275">
            <a:normAutofit fontScale="70000" lnSpcReduction="20000"/>
          </a:bodyPr>
          <a:lstStyle/>
          <a:p>
            <a:pPr indent="0" lvl="0" marL="0" rtl="0" algn="r">
              <a:lnSpc>
                <a:spcPct val="90000"/>
              </a:lnSpc>
              <a:spcBef>
                <a:spcPts val="0"/>
              </a:spcBef>
              <a:spcAft>
                <a:spcPts val="0"/>
              </a:spcAft>
              <a:buClr>
                <a:schemeClr val="dk1"/>
              </a:buClr>
              <a:buSzPct val="100000"/>
              <a:buFont typeface="Roboto"/>
              <a:buNone/>
            </a:pPr>
            <a:r>
              <a:rPr lang="pt-BR" sz="1100">
                <a:solidFill>
                  <a:schemeClr val="dk1"/>
                </a:solidFill>
                <a:latin typeface="Roboto"/>
                <a:ea typeface="Roboto"/>
                <a:cs typeface="Roboto"/>
                <a:sym typeface="Roboto"/>
              </a:rPr>
              <a:t>eigr.io – Spawn Cloud Native Service Mesh</a:t>
            </a:r>
            <a:endParaRPr b="1" sz="1100">
              <a:solidFill>
                <a:schemeClr val="dk1"/>
              </a:solidFill>
              <a:latin typeface="Roboto"/>
              <a:ea typeface="Roboto"/>
              <a:cs typeface="Roboto"/>
              <a:sym typeface="Roboto"/>
            </a:endParaRPr>
          </a:p>
          <a:p>
            <a:pPr indent="0" lvl="0" marL="0" marR="0" rtl="0" algn="r">
              <a:lnSpc>
                <a:spcPct val="90000"/>
              </a:lnSpc>
              <a:spcBef>
                <a:spcPts val="0"/>
              </a:spcBef>
              <a:spcAft>
                <a:spcPts val="0"/>
              </a:spcAft>
              <a:buClr>
                <a:schemeClr val="dk1"/>
              </a:buClr>
              <a:buSzPct val="100000"/>
              <a:buFont typeface="Roboto"/>
              <a:buNone/>
            </a:pPr>
            <a:r>
              <a:t/>
            </a:r>
            <a:endParaRPr sz="1100">
              <a:solidFill>
                <a:schemeClr val="dk1"/>
              </a:solidFill>
              <a:latin typeface="Roboto"/>
              <a:ea typeface="Roboto"/>
              <a:cs typeface="Roboto"/>
              <a:sym typeface="Roboto"/>
            </a:endParaRPr>
          </a:p>
        </p:txBody>
      </p:sp>
      <p:sp>
        <p:nvSpPr>
          <p:cNvPr id="510" name="Google Shape;510;p59"/>
          <p:cNvSpPr txBox="1"/>
          <p:nvPr/>
        </p:nvSpPr>
        <p:spPr>
          <a:xfrm>
            <a:off x="5108921" y="4759545"/>
            <a:ext cx="2748600" cy="408000"/>
          </a:xfrm>
          <a:prstGeom prst="rect">
            <a:avLst/>
          </a:prstGeom>
          <a:noFill/>
          <a:ln>
            <a:noFill/>
          </a:ln>
        </p:spPr>
        <p:txBody>
          <a:bodyPr anchorCtr="0" anchor="t" bIns="34275" lIns="68575" spcFirstLastPara="1" rIns="68575" wrap="square" tIns="34275">
            <a:spAutoFit/>
          </a:bodyPr>
          <a:lstStyle/>
          <a:p>
            <a:pPr indent="0" lvl="0" marL="0" rtl="0" algn="just">
              <a:spcBef>
                <a:spcPts val="0"/>
              </a:spcBef>
              <a:spcAft>
                <a:spcPts val="0"/>
              </a:spcAft>
              <a:buClr>
                <a:schemeClr val="dk1"/>
              </a:buClr>
              <a:buFont typeface="Arial"/>
              <a:buNone/>
            </a:pPr>
            <a:r>
              <a:rPr lang="pt-BR" sz="1100">
                <a:solidFill>
                  <a:schemeClr val="lt1"/>
                </a:solidFill>
                <a:latin typeface="Roboto"/>
                <a:ea typeface="Roboto"/>
                <a:cs typeface="Roboto"/>
                <a:sym typeface="Roboto"/>
              </a:rPr>
              <a:t>Elug SP - Meetup 2023</a:t>
            </a:r>
            <a:endParaRPr sz="1100">
              <a:solidFill>
                <a:schemeClr val="lt1"/>
              </a:solidFill>
              <a:latin typeface="Roboto"/>
              <a:ea typeface="Roboto"/>
              <a:cs typeface="Roboto"/>
              <a:sym typeface="Roboto"/>
            </a:endParaRPr>
          </a:p>
          <a:p>
            <a:pPr indent="0" lvl="0" marL="0" marR="0" rtl="0" algn="just">
              <a:spcBef>
                <a:spcPts val="0"/>
              </a:spcBef>
              <a:spcAft>
                <a:spcPts val="0"/>
              </a:spcAft>
              <a:buNone/>
            </a:pPr>
            <a:r>
              <a:t/>
            </a:r>
            <a:endParaRPr sz="1100">
              <a:solidFill>
                <a:schemeClr val="lt1"/>
              </a:solidFill>
              <a:latin typeface="Roboto"/>
              <a:ea typeface="Roboto"/>
              <a:cs typeface="Roboto"/>
              <a:sym typeface="Roboto"/>
            </a:endParaRPr>
          </a:p>
        </p:txBody>
      </p:sp>
      <p:pic>
        <p:nvPicPr>
          <p:cNvPr id="511" name="Google Shape;511;p59"/>
          <p:cNvPicPr preferRelativeResize="0"/>
          <p:nvPr/>
        </p:nvPicPr>
        <p:blipFill>
          <a:blip r:embed="rId4">
            <a:alphaModFix/>
          </a:blip>
          <a:stretch>
            <a:fillRect/>
          </a:stretch>
        </p:blipFill>
        <p:spPr>
          <a:xfrm>
            <a:off x="1067640" y="829825"/>
            <a:ext cx="7008719" cy="365884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5" name="Shape 515"/>
        <p:cNvGrpSpPr/>
        <p:nvPr/>
      </p:nvGrpSpPr>
      <p:grpSpPr>
        <a:xfrm>
          <a:off x="0" y="0"/>
          <a:ext cx="0" cy="0"/>
          <a:chOff x="0" y="0"/>
          <a:chExt cx="0" cy="0"/>
        </a:xfrm>
      </p:grpSpPr>
      <p:sp>
        <p:nvSpPr>
          <p:cNvPr id="516" name="Google Shape;516;p60"/>
          <p:cNvSpPr txBox="1"/>
          <p:nvPr/>
        </p:nvSpPr>
        <p:spPr>
          <a:xfrm>
            <a:off x="6733394" y="111307"/>
            <a:ext cx="1899000" cy="241500"/>
          </a:xfrm>
          <a:prstGeom prst="rect">
            <a:avLst/>
          </a:prstGeom>
          <a:noFill/>
          <a:ln>
            <a:noFill/>
          </a:ln>
        </p:spPr>
        <p:txBody>
          <a:bodyPr anchorCtr="0" anchor="ctr" bIns="34275" lIns="68575" spcFirstLastPara="1" rIns="68575" wrap="square" tIns="34275">
            <a:normAutofit/>
          </a:bodyPr>
          <a:lstStyle/>
          <a:p>
            <a:pPr indent="0" lvl="0" marL="0" marR="0" rtl="0" algn="r">
              <a:lnSpc>
                <a:spcPct val="90000"/>
              </a:lnSpc>
              <a:spcBef>
                <a:spcPts val="0"/>
              </a:spcBef>
              <a:spcAft>
                <a:spcPts val="0"/>
              </a:spcAft>
              <a:buClr>
                <a:schemeClr val="dk1"/>
              </a:buClr>
              <a:buSzPts val="1100"/>
              <a:buFont typeface="Calibri"/>
              <a:buNone/>
            </a:pPr>
            <a:r>
              <a:t/>
            </a:r>
            <a:endParaRPr b="1" i="0" sz="1100" u="none" cap="none" strike="noStrike">
              <a:solidFill>
                <a:schemeClr val="dk1"/>
              </a:solidFill>
              <a:latin typeface="Roboto"/>
              <a:ea typeface="Roboto"/>
              <a:cs typeface="Roboto"/>
              <a:sym typeface="Roboto"/>
            </a:endParaRPr>
          </a:p>
        </p:txBody>
      </p:sp>
      <p:sp>
        <p:nvSpPr>
          <p:cNvPr id="517" name="Google Shape;517;p60"/>
          <p:cNvSpPr txBox="1"/>
          <p:nvPr/>
        </p:nvSpPr>
        <p:spPr>
          <a:xfrm>
            <a:off x="6413942" y="4759545"/>
            <a:ext cx="138600" cy="2385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t/>
            </a:r>
            <a:endParaRPr b="0" i="0" sz="1100" u="none" cap="none" strike="noStrike">
              <a:solidFill>
                <a:schemeClr val="lt1"/>
              </a:solidFill>
              <a:latin typeface="Roboto"/>
              <a:ea typeface="Roboto"/>
              <a:cs typeface="Roboto"/>
              <a:sym typeface="Roboto"/>
            </a:endParaRPr>
          </a:p>
        </p:txBody>
      </p:sp>
      <p:sp>
        <p:nvSpPr>
          <p:cNvPr id="518" name="Google Shape;518;p60"/>
          <p:cNvSpPr txBox="1"/>
          <p:nvPr>
            <p:ph type="title"/>
          </p:nvPr>
        </p:nvSpPr>
        <p:spPr>
          <a:xfrm>
            <a:off x="2279700" y="338700"/>
            <a:ext cx="4584600" cy="3252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Roboto"/>
              <a:buNone/>
            </a:pPr>
            <a:r>
              <a:rPr lang="pt-BR" sz="2700">
                <a:latin typeface="Roboto"/>
                <a:ea typeface="Roboto"/>
                <a:cs typeface="Roboto"/>
                <a:sym typeface="Roboto"/>
              </a:rPr>
              <a:t>The Solution - Activators </a:t>
            </a:r>
            <a:endParaRPr sz="1000">
              <a:latin typeface="Roboto"/>
              <a:ea typeface="Roboto"/>
              <a:cs typeface="Roboto"/>
              <a:sym typeface="Roboto"/>
            </a:endParaRPr>
          </a:p>
        </p:txBody>
      </p:sp>
      <p:sp>
        <p:nvSpPr>
          <p:cNvPr id="519" name="Google Shape;519;p60"/>
          <p:cNvSpPr txBox="1"/>
          <p:nvPr/>
        </p:nvSpPr>
        <p:spPr>
          <a:xfrm>
            <a:off x="6614015" y="111307"/>
            <a:ext cx="2018400" cy="241500"/>
          </a:xfrm>
          <a:prstGeom prst="rect">
            <a:avLst/>
          </a:prstGeom>
          <a:noFill/>
          <a:ln>
            <a:noFill/>
          </a:ln>
        </p:spPr>
        <p:txBody>
          <a:bodyPr anchorCtr="0" anchor="ctr" bIns="34275" lIns="68575" spcFirstLastPara="1" rIns="68575" wrap="square" tIns="34275">
            <a:normAutofit fontScale="70000" lnSpcReduction="20000"/>
          </a:bodyPr>
          <a:lstStyle/>
          <a:p>
            <a:pPr indent="0" lvl="0" marL="0" rtl="0" algn="r">
              <a:lnSpc>
                <a:spcPct val="90000"/>
              </a:lnSpc>
              <a:spcBef>
                <a:spcPts val="0"/>
              </a:spcBef>
              <a:spcAft>
                <a:spcPts val="0"/>
              </a:spcAft>
              <a:buClr>
                <a:schemeClr val="dk1"/>
              </a:buClr>
              <a:buSzPct val="100000"/>
              <a:buFont typeface="Roboto"/>
              <a:buNone/>
            </a:pPr>
            <a:r>
              <a:rPr lang="pt-BR" sz="1100">
                <a:solidFill>
                  <a:schemeClr val="dk1"/>
                </a:solidFill>
                <a:latin typeface="Roboto"/>
                <a:ea typeface="Roboto"/>
                <a:cs typeface="Roboto"/>
                <a:sym typeface="Roboto"/>
              </a:rPr>
              <a:t>eigr.io – Spawn Cloud Native Service Mesh</a:t>
            </a:r>
            <a:endParaRPr b="1" sz="1100">
              <a:solidFill>
                <a:schemeClr val="dk1"/>
              </a:solidFill>
              <a:latin typeface="Roboto"/>
              <a:ea typeface="Roboto"/>
              <a:cs typeface="Roboto"/>
              <a:sym typeface="Roboto"/>
            </a:endParaRPr>
          </a:p>
          <a:p>
            <a:pPr indent="0" lvl="0" marL="0" marR="0" rtl="0" algn="r">
              <a:lnSpc>
                <a:spcPct val="90000"/>
              </a:lnSpc>
              <a:spcBef>
                <a:spcPts val="0"/>
              </a:spcBef>
              <a:spcAft>
                <a:spcPts val="0"/>
              </a:spcAft>
              <a:buClr>
                <a:schemeClr val="dk1"/>
              </a:buClr>
              <a:buSzPct val="100000"/>
              <a:buFont typeface="Roboto"/>
              <a:buNone/>
            </a:pPr>
            <a:r>
              <a:t/>
            </a:r>
            <a:endParaRPr sz="1100">
              <a:solidFill>
                <a:schemeClr val="dk1"/>
              </a:solidFill>
              <a:latin typeface="Roboto"/>
              <a:ea typeface="Roboto"/>
              <a:cs typeface="Roboto"/>
              <a:sym typeface="Roboto"/>
            </a:endParaRPr>
          </a:p>
        </p:txBody>
      </p:sp>
      <p:sp>
        <p:nvSpPr>
          <p:cNvPr id="520" name="Google Shape;520;p60"/>
          <p:cNvSpPr txBox="1"/>
          <p:nvPr/>
        </p:nvSpPr>
        <p:spPr>
          <a:xfrm>
            <a:off x="5108921" y="4759545"/>
            <a:ext cx="2748600" cy="408000"/>
          </a:xfrm>
          <a:prstGeom prst="rect">
            <a:avLst/>
          </a:prstGeom>
          <a:noFill/>
          <a:ln>
            <a:noFill/>
          </a:ln>
        </p:spPr>
        <p:txBody>
          <a:bodyPr anchorCtr="0" anchor="t" bIns="34275" lIns="68575" spcFirstLastPara="1" rIns="68575" wrap="square" tIns="34275">
            <a:spAutoFit/>
          </a:bodyPr>
          <a:lstStyle/>
          <a:p>
            <a:pPr indent="0" lvl="0" marL="0" rtl="0" algn="just">
              <a:spcBef>
                <a:spcPts val="0"/>
              </a:spcBef>
              <a:spcAft>
                <a:spcPts val="0"/>
              </a:spcAft>
              <a:buClr>
                <a:schemeClr val="dk1"/>
              </a:buClr>
              <a:buFont typeface="Arial"/>
              <a:buNone/>
            </a:pPr>
            <a:r>
              <a:rPr lang="pt-BR" sz="1100">
                <a:solidFill>
                  <a:schemeClr val="lt1"/>
                </a:solidFill>
                <a:latin typeface="Roboto"/>
                <a:ea typeface="Roboto"/>
                <a:cs typeface="Roboto"/>
                <a:sym typeface="Roboto"/>
              </a:rPr>
              <a:t>Elug SP - Meetup 2023</a:t>
            </a:r>
            <a:endParaRPr sz="1100">
              <a:solidFill>
                <a:schemeClr val="lt1"/>
              </a:solidFill>
              <a:latin typeface="Roboto"/>
              <a:ea typeface="Roboto"/>
              <a:cs typeface="Roboto"/>
              <a:sym typeface="Roboto"/>
            </a:endParaRPr>
          </a:p>
          <a:p>
            <a:pPr indent="0" lvl="0" marL="0" marR="0" rtl="0" algn="just">
              <a:spcBef>
                <a:spcPts val="0"/>
              </a:spcBef>
              <a:spcAft>
                <a:spcPts val="0"/>
              </a:spcAft>
              <a:buNone/>
            </a:pPr>
            <a:r>
              <a:t/>
            </a:r>
            <a:endParaRPr sz="1100">
              <a:solidFill>
                <a:schemeClr val="lt1"/>
              </a:solidFill>
              <a:latin typeface="Roboto"/>
              <a:ea typeface="Roboto"/>
              <a:cs typeface="Roboto"/>
              <a:sym typeface="Roboto"/>
            </a:endParaRPr>
          </a:p>
        </p:txBody>
      </p:sp>
      <p:pic>
        <p:nvPicPr>
          <p:cNvPr id="521" name="Google Shape;521;p60"/>
          <p:cNvPicPr preferRelativeResize="0"/>
          <p:nvPr/>
        </p:nvPicPr>
        <p:blipFill>
          <a:blip r:embed="rId4">
            <a:alphaModFix/>
          </a:blip>
          <a:stretch>
            <a:fillRect/>
          </a:stretch>
        </p:blipFill>
        <p:spPr>
          <a:xfrm>
            <a:off x="2537625" y="663900"/>
            <a:ext cx="4068751" cy="384384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5" name="Shape 525"/>
        <p:cNvGrpSpPr/>
        <p:nvPr/>
      </p:nvGrpSpPr>
      <p:grpSpPr>
        <a:xfrm>
          <a:off x="0" y="0"/>
          <a:ext cx="0" cy="0"/>
          <a:chOff x="0" y="0"/>
          <a:chExt cx="0" cy="0"/>
        </a:xfrm>
      </p:grpSpPr>
      <p:sp>
        <p:nvSpPr>
          <p:cNvPr id="526" name="Google Shape;526;p61"/>
          <p:cNvSpPr txBox="1"/>
          <p:nvPr>
            <p:ph idx="1" type="body"/>
          </p:nvPr>
        </p:nvSpPr>
        <p:spPr>
          <a:xfrm>
            <a:off x="628650" y="1334110"/>
            <a:ext cx="3459900" cy="3033300"/>
          </a:xfrm>
          <a:prstGeom prst="rect">
            <a:avLst/>
          </a:prstGeom>
          <a:noFill/>
          <a:ln>
            <a:noFill/>
          </a:ln>
        </p:spPr>
        <p:txBody>
          <a:bodyPr anchorCtr="0" anchor="t" bIns="34275" lIns="68575" spcFirstLastPara="1" rIns="68575" wrap="square" tIns="34275">
            <a:normAutofit fontScale="62500" lnSpcReduction="10000"/>
          </a:bodyPr>
          <a:lstStyle/>
          <a:p>
            <a:pPr indent="-121443" lvl="0" marL="177800" rtl="0" algn="l">
              <a:lnSpc>
                <a:spcPct val="90000"/>
              </a:lnSpc>
              <a:spcBef>
                <a:spcPts val="0"/>
              </a:spcBef>
              <a:spcAft>
                <a:spcPts val="0"/>
              </a:spcAft>
              <a:buClr>
                <a:schemeClr val="dk1"/>
              </a:buClr>
              <a:buSzPct val="100000"/>
              <a:buChar char="•"/>
            </a:pPr>
            <a:r>
              <a:rPr lang="pt-BR">
                <a:latin typeface="Roboto"/>
                <a:ea typeface="Roboto"/>
                <a:cs typeface="Roboto"/>
                <a:sym typeface="Roboto"/>
              </a:rPr>
              <a:t>Every </a:t>
            </a:r>
            <a:r>
              <a:rPr b="1" lang="pt-BR">
                <a:latin typeface="Roboto"/>
                <a:ea typeface="Roboto"/>
                <a:cs typeface="Roboto"/>
                <a:sym typeface="Roboto"/>
              </a:rPr>
              <a:t>ActorHost</a:t>
            </a:r>
            <a:r>
              <a:rPr lang="pt-BR">
                <a:latin typeface="Roboto"/>
                <a:ea typeface="Roboto"/>
                <a:cs typeface="Roboto"/>
                <a:sym typeface="Roboto"/>
              </a:rPr>
              <a:t> </a:t>
            </a:r>
            <a:r>
              <a:rPr i="1" lang="pt-BR">
                <a:latin typeface="Roboto"/>
                <a:ea typeface="Roboto"/>
                <a:cs typeface="Roboto"/>
                <a:sym typeface="Roboto"/>
              </a:rPr>
              <a:t>resides</a:t>
            </a:r>
            <a:r>
              <a:rPr lang="pt-BR">
                <a:latin typeface="Roboto"/>
                <a:ea typeface="Roboto"/>
                <a:cs typeface="Roboto"/>
                <a:sym typeface="Roboto"/>
              </a:rPr>
              <a:t> in an </a:t>
            </a:r>
            <a:r>
              <a:rPr b="1" lang="pt-BR">
                <a:latin typeface="Roboto"/>
                <a:ea typeface="Roboto"/>
                <a:cs typeface="Roboto"/>
                <a:sym typeface="Roboto"/>
              </a:rPr>
              <a:t>ActorSystem</a:t>
            </a:r>
            <a:r>
              <a:rPr lang="pt-BR">
                <a:latin typeface="Roboto"/>
                <a:ea typeface="Roboto"/>
                <a:cs typeface="Roboto"/>
                <a:sym typeface="Roboto"/>
              </a:rPr>
              <a:t> that serves as an application “bucket”. This in turn is isolated from the network of other ActorSystems.</a:t>
            </a:r>
            <a:br>
              <a:rPr lang="pt-BR">
                <a:latin typeface="Roboto"/>
                <a:ea typeface="Roboto"/>
                <a:cs typeface="Roboto"/>
                <a:sym typeface="Roboto"/>
              </a:rPr>
            </a:br>
            <a:endParaRPr/>
          </a:p>
          <a:p>
            <a:pPr indent="-121443" lvl="0" marL="177800" rtl="0" algn="l">
              <a:lnSpc>
                <a:spcPct val="90000"/>
              </a:lnSpc>
              <a:spcBef>
                <a:spcPts val="800"/>
              </a:spcBef>
              <a:spcAft>
                <a:spcPts val="0"/>
              </a:spcAft>
              <a:buClr>
                <a:schemeClr val="dk1"/>
              </a:buClr>
              <a:buSzPct val="100000"/>
              <a:buChar char="•"/>
            </a:pPr>
            <a:r>
              <a:rPr lang="pt-BR">
                <a:latin typeface="Roboto"/>
                <a:ea typeface="Roboto"/>
                <a:cs typeface="Roboto"/>
                <a:sym typeface="Roboto"/>
              </a:rPr>
              <a:t>In turn, each Sidecar container within a POD organizes itself to form an Erlang cluster for each ActorSystem.</a:t>
            </a:r>
            <a:endParaRPr>
              <a:latin typeface="Roboto"/>
              <a:ea typeface="Roboto"/>
              <a:cs typeface="Roboto"/>
              <a:sym typeface="Roboto"/>
            </a:endParaRPr>
          </a:p>
          <a:p>
            <a:pPr indent="-121443" lvl="0" marL="177800" rtl="0" algn="l">
              <a:lnSpc>
                <a:spcPct val="90000"/>
              </a:lnSpc>
              <a:spcBef>
                <a:spcPts val="800"/>
              </a:spcBef>
              <a:spcAft>
                <a:spcPts val="0"/>
              </a:spcAft>
              <a:buClr>
                <a:schemeClr val="dk1"/>
              </a:buClr>
              <a:buSzPct val="100000"/>
              <a:buChar char="•"/>
            </a:pPr>
            <a:r>
              <a:rPr lang="pt-BR">
                <a:latin typeface="Roboto"/>
                <a:ea typeface="Roboto"/>
                <a:cs typeface="Roboto"/>
                <a:sym typeface="Roboto"/>
              </a:rPr>
              <a:t> Different ActorSystems can coexist in the same Kubernetes cluster and these in turn communicate cross ActorSystem using a Nats Broker as a transport mechanism via message passing</a:t>
            </a:r>
            <a:r>
              <a:rPr lang="pt-BR">
                <a:latin typeface="Roboto"/>
                <a:ea typeface="Roboto"/>
                <a:cs typeface="Roboto"/>
                <a:sym typeface="Roboto"/>
              </a:rPr>
              <a:t>.</a:t>
            </a:r>
            <a:endParaRPr/>
          </a:p>
          <a:p>
            <a:pPr indent="-63500" lvl="1" marL="520700" rtl="0" algn="l">
              <a:lnSpc>
                <a:spcPct val="90000"/>
              </a:lnSpc>
              <a:spcBef>
                <a:spcPts val="400"/>
              </a:spcBef>
              <a:spcAft>
                <a:spcPts val="0"/>
              </a:spcAft>
              <a:buClr>
                <a:schemeClr val="dk1"/>
              </a:buClr>
              <a:buSzPct val="100000"/>
              <a:buNone/>
            </a:pPr>
            <a:r>
              <a:t/>
            </a:r>
            <a:endParaRPr>
              <a:latin typeface="Roboto"/>
              <a:ea typeface="Roboto"/>
              <a:cs typeface="Roboto"/>
              <a:sym typeface="Roboto"/>
            </a:endParaRPr>
          </a:p>
          <a:p>
            <a:pPr indent="-38100" lvl="0" marL="177800" rtl="0" algn="l">
              <a:lnSpc>
                <a:spcPct val="90000"/>
              </a:lnSpc>
              <a:spcBef>
                <a:spcPts val="800"/>
              </a:spcBef>
              <a:spcAft>
                <a:spcPts val="0"/>
              </a:spcAft>
              <a:buClr>
                <a:schemeClr val="dk1"/>
              </a:buClr>
              <a:buSzPct val="100000"/>
              <a:buNone/>
            </a:pPr>
            <a:r>
              <a:t/>
            </a:r>
            <a:endParaRPr>
              <a:latin typeface="Roboto"/>
              <a:ea typeface="Roboto"/>
              <a:cs typeface="Roboto"/>
              <a:sym typeface="Roboto"/>
            </a:endParaRPr>
          </a:p>
        </p:txBody>
      </p:sp>
      <p:sp>
        <p:nvSpPr>
          <p:cNvPr id="527" name="Google Shape;527;p61"/>
          <p:cNvSpPr txBox="1"/>
          <p:nvPr/>
        </p:nvSpPr>
        <p:spPr>
          <a:xfrm>
            <a:off x="5108921" y="4759545"/>
            <a:ext cx="2748590" cy="230833"/>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b="0" i="0" lang="pt-BR" sz="1100" u="none" cap="none" strike="noStrike">
                <a:solidFill>
                  <a:schemeClr val="lt1"/>
                </a:solidFill>
                <a:latin typeface="Roboto"/>
                <a:ea typeface="Roboto"/>
                <a:cs typeface="Roboto"/>
                <a:sym typeface="Roboto"/>
              </a:rPr>
              <a:t>ACM SIGPLAN, ICFP Erlang Workshop 2021</a:t>
            </a:r>
            <a:endParaRPr b="0" i="0" sz="1100" u="none" cap="none" strike="noStrike">
              <a:solidFill>
                <a:schemeClr val="lt1"/>
              </a:solidFill>
              <a:latin typeface="Roboto"/>
              <a:ea typeface="Roboto"/>
              <a:cs typeface="Roboto"/>
              <a:sym typeface="Roboto"/>
            </a:endParaRPr>
          </a:p>
        </p:txBody>
      </p:sp>
      <p:sp>
        <p:nvSpPr>
          <p:cNvPr id="528" name="Google Shape;528;p61"/>
          <p:cNvSpPr txBox="1"/>
          <p:nvPr>
            <p:ph type="title"/>
          </p:nvPr>
        </p:nvSpPr>
        <p:spPr>
          <a:xfrm>
            <a:off x="628650" y="338700"/>
            <a:ext cx="7886700" cy="6999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700"/>
              <a:buFont typeface="Roboto"/>
              <a:buNone/>
            </a:pPr>
            <a:r>
              <a:rPr lang="pt-BR" sz="2700">
                <a:latin typeface="Roboto"/>
                <a:ea typeface="Roboto"/>
                <a:cs typeface="Roboto"/>
                <a:sym typeface="Roboto"/>
              </a:rPr>
              <a:t>Some Concepts</a:t>
            </a:r>
            <a:endParaRPr/>
          </a:p>
        </p:txBody>
      </p:sp>
      <p:sp>
        <p:nvSpPr>
          <p:cNvPr id="529" name="Google Shape;529;p61"/>
          <p:cNvSpPr txBox="1"/>
          <p:nvPr/>
        </p:nvSpPr>
        <p:spPr>
          <a:xfrm>
            <a:off x="6614015" y="111307"/>
            <a:ext cx="2018446" cy="241443"/>
          </a:xfrm>
          <a:prstGeom prst="rect">
            <a:avLst/>
          </a:prstGeom>
          <a:noFill/>
          <a:ln>
            <a:noFill/>
          </a:ln>
        </p:spPr>
        <p:txBody>
          <a:bodyPr anchorCtr="0" anchor="ctr" bIns="34275" lIns="68575" spcFirstLastPara="1" rIns="68575" wrap="square" tIns="34275">
            <a:normAutofit fontScale="70000" lnSpcReduction="20000"/>
          </a:bodyPr>
          <a:lstStyle/>
          <a:p>
            <a:pPr indent="0" lvl="0" marL="0" rtl="0" algn="r">
              <a:lnSpc>
                <a:spcPct val="90000"/>
              </a:lnSpc>
              <a:spcBef>
                <a:spcPts val="0"/>
              </a:spcBef>
              <a:spcAft>
                <a:spcPts val="0"/>
              </a:spcAft>
              <a:buClr>
                <a:schemeClr val="dk1"/>
              </a:buClr>
              <a:buSzPct val="100000"/>
              <a:buFont typeface="Roboto"/>
              <a:buNone/>
            </a:pPr>
            <a:r>
              <a:rPr lang="pt-BR" sz="1100">
                <a:solidFill>
                  <a:schemeClr val="dk1"/>
                </a:solidFill>
                <a:latin typeface="Roboto"/>
                <a:ea typeface="Roboto"/>
                <a:cs typeface="Roboto"/>
                <a:sym typeface="Roboto"/>
              </a:rPr>
              <a:t>eigr.io – Spawn Cloud Native Service Mesh</a:t>
            </a:r>
            <a:endParaRPr b="1" sz="1100">
              <a:solidFill>
                <a:schemeClr val="dk1"/>
              </a:solidFill>
              <a:latin typeface="Roboto"/>
              <a:ea typeface="Roboto"/>
              <a:cs typeface="Roboto"/>
              <a:sym typeface="Roboto"/>
            </a:endParaRPr>
          </a:p>
          <a:p>
            <a:pPr indent="0" lvl="0" marL="0" marR="0" rtl="0" algn="r">
              <a:lnSpc>
                <a:spcPct val="90000"/>
              </a:lnSpc>
              <a:spcBef>
                <a:spcPts val="0"/>
              </a:spcBef>
              <a:spcAft>
                <a:spcPts val="0"/>
              </a:spcAft>
              <a:buClr>
                <a:schemeClr val="dk1"/>
              </a:buClr>
              <a:buSzPct val="100000"/>
              <a:buFont typeface="Roboto"/>
              <a:buNone/>
            </a:pPr>
            <a:r>
              <a:t/>
            </a:r>
            <a:endParaRPr sz="1100">
              <a:solidFill>
                <a:schemeClr val="dk1"/>
              </a:solidFill>
              <a:latin typeface="Roboto"/>
              <a:ea typeface="Roboto"/>
              <a:cs typeface="Roboto"/>
              <a:sym typeface="Roboto"/>
            </a:endParaRPr>
          </a:p>
        </p:txBody>
      </p:sp>
      <p:pic>
        <p:nvPicPr>
          <p:cNvPr id="530" name="Google Shape;530;p61"/>
          <p:cNvPicPr preferRelativeResize="0"/>
          <p:nvPr/>
        </p:nvPicPr>
        <p:blipFill>
          <a:blip r:embed="rId4">
            <a:alphaModFix/>
          </a:blip>
          <a:stretch>
            <a:fillRect/>
          </a:stretch>
        </p:blipFill>
        <p:spPr>
          <a:xfrm>
            <a:off x="4185195" y="1090184"/>
            <a:ext cx="4750649" cy="296314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4" name="Shape 534"/>
        <p:cNvGrpSpPr/>
        <p:nvPr/>
      </p:nvGrpSpPr>
      <p:grpSpPr>
        <a:xfrm>
          <a:off x="0" y="0"/>
          <a:ext cx="0" cy="0"/>
          <a:chOff x="0" y="0"/>
          <a:chExt cx="0" cy="0"/>
        </a:xfrm>
      </p:grpSpPr>
      <p:sp>
        <p:nvSpPr>
          <p:cNvPr id="535" name="Google Shape;535;p62"/>
          <p:cNvSpPr txBox="1"/>
          <p:nvPr/>
        </p:nvSpPr>
        <p:spPr>
          <a:xfrm>
            <a:off x="6733394" y="111307"/>
            <a:ext cx="1899000" cy="241500"/>
          </a:xfrm>
          <a:prstGeom prst="rect">
            <a:avLst/>
          </a:prstGeom>
          <a:noFill/>
          <a:ln>
            <a:noFill/>
          </a:ln>
        </p:spPr>
        <p:txBody>
          <a:bodyPr anchorCtr="0" anchor="ctr" bIns="34275" lIns="68575" spcFirstLastPara="1" rIns="68575" wrap="square" tIns="34275">
            <a:normAutofit/>
          </a:bodyPr>
          <a:lstStyle/>
          <a:p>
            <a:pPr indent="0" lvl="0" marL="0" marR="0" rtl="0" algn="r">
              <a:lnSpc>
                <a:spcPct val="90000"/>
              </a:lnSpc>
              <a:spcBef>
                <a:spcPts val="0"/>
              </a:spcBef>
              <a:spcAft>
                <a:spcPts val="0"/>
              </a:spcAft>
              <a:buClr>
                <a:schemeClr val="dk1"/>
              </a:buClr>
              <a:buSzPts val="1100"/>
              <a:buFont typeface="Calibri"/>
              <a:buNone/>
            </a:pPr>
            <a:r>
              <a:t/>
            </a:r>
            <a:endParaRPr b="1" i="0" sz="1100" u="none" cap="none" strike="noStrike">
              <a:solidFill>
                <a:schemeClr val="dk1"/>
              </a:solidFill>
              <a:latin typeface="Roboto"/>
              <a:ea typeface="Roboto"/>
              <a:cs typeface="Roboto"/>
              <a:sym typeface="Roboto"/>
            </a:endParaRPr>
          </a:p>
        </p:txBody>
      </p:sp>
      <p:sp>
        <p:nvSpPr>
          <p:cNvPr id="536" name="Google Shape;536;p62"/>
          <p:cNvSpPr txBox="1"/>
          <p:nvPr/>
        </p:nvSpPr>
        <p:spPr>
          <a:xfrm>
            <a:off x="6413942" y="4759545"/>
            <a:ext cx="138600" cy="2385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t/>
            </a:r>
            <a:endParaRPr b="0" i="0" sz="1100" u="none" cap="none" strike="noStrike">
              <a:solidFill>
                <a:schemeClr val="lt1"/>
              </a:solidFill>
              <a:latin typeface="Roboto"/>
              <a:ea typeface="Roboto"/>
              <a:cs typeface="Roboto"/>
              <a:sym typeface="Roboto"/>
            </a:endParaRPr>
          </a:p>
        </p:txBody>
      </p:sp>
      <p:sp>
        <p:nvSpPr>
          <p:cNvPr id="537" name="Google Shape;537;p62"/>
          <p:cNvSpPr txBox="1"/>
          <p:nvPr>
            <p:ph type="title"/>
          </p:nvPr>
        </p:nvSpPr>
        <p:spPr>
          <a:xfrm>
            <a:off x="628650" y="338700"/>
            <a:ext cx="44034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700"/>
              <a:buFont typeface="Roboto"/>
              <a:buNone/>
            </a:pPr>
            <a:r>
              <a:rPr lang="pt-BR" sz="2700">
                <a:latin typeface="Roboto"/>
                <a:ea typeface="Roboto"/>
                <a:cs typeface="Roboto"/>
                <a:sym typeface="Roboto"/>
              </a:rPr>
              <a:t>Workflows</a:t>
            </a:r>
            <a:endParaRPr sz="2700">
              <a:latin typeface="Roboto"/>
              <a:ea typeface="Roboto"/>
              <a:cs typeface="Roboto"/>
              <a:sym typeface="Roboto"/>
            </a:endParaRPr>
          </a:p>
        </p:txBody>
      </p:sp>
      <p:sp>
        <p:nvSpPr>
          <p:cNvPr id="538" name="Google Shape;538;p62"/>
          <p:cNvSpPr txBox="1"/>
          <p:nvPr/>
        </p:nvSpPr>
        <p:spPr>
          <a:xfrm>
            <a:off x="6614015" y="111307"/>
            <a:ext cx="2018400" cy="241500"/>
          </a:xfrm>
          <a:prstGeom prst="rect">
            <a:avLst/>
          </a:prstGeom>
          <a:noFill/>
          <a:ln>
            <a:noFill/>
          </a:ln>
        </p:spPr>
        <p:txBody>
          <a:bodyPr anchorCtr="0" anchor="ctr" bIns="34275" lIns="68575" spcFirstLastPara="1" rIns="68575" wrap="square" tIns="34275">
            <a:normAutofit fontScale="70000" lnSpcReduction="20000"/>
          </a:bodyPr>
          <a:lstStyle/>
          <a:p>
            <a:pPr indent="0" lvl="0" marL="0" rtl="0" algn="r">
              <a:lnSpc>
                <a:spcPct val="90000"/>
              </a:lnSpc>
              <a:spcBef>
                <a:spcPts val="0"/>
              </a:spcBef>
              <a:spcAft>
                <a:spcPts val="0"/>
              </a:spcAft>
              <a:buClr>
                <a:schemeClr val="dk1"/>
              </a:buClr>
              <a:buSzPct val="100000"/>
              <a:buFont typeface="Roboto"/>
              <a:buNone/>
            </a:pPr>
            <a:r>
              <a:rPr lang="pt-BR" sz="1100">
                <a:solidFill>
                  <a:schemeClr val="dk1"/>
                </a:solidFill>
                <a:latin typeface="Roboto"/>
                <a:ea typeface="Roboto"/>
                <a:cs typeface="Roboto"/>
                <a:sym typeface="Roboto"/>
              </a:rPr>
              <a:t>eigr.io – Spawn Cloud Native Service Mesh</a:t>
            </a:r>
            <a:endParaRPr b="1" sz="1100">
              <a:solidFill>
                <a:schemeClr val="dk1"/>
              </a:solidFill>
              <a:latin typeface="Roboto"/>
              <a:ea typeface="Roboto"/>
              <a:cs typeface="Roboto"/>
              <a:sym typeface="Roboto"/>
            </a:endParaRPr>
          </a:p>
          <a:p>
            <a:pPr indent="0" lvl="0" marL="0" marR="0" rtl="0" algn="r">
              <a:lnSpc>
                <a:spcPct val="90000"/>
              </a:lnSpc>
              <a:spcBef>
                <a:spcPts val="0"/>
              </a:spcBef>
              <a:spcAft>
                <a:spcPts val="0"/>
              </a:spcAft>
              <a:buClr>
                <a:schemeClr val="dk1"/>
              </a:buClr>
              <a:buSzPct val="100000"/>
              <a:buFont typeface="Roboto"/>
              <a:buNone/>
            </a:pPr>
            <a:r>
              <a:t/>
            </a:r>
            <a:endParaRPr sz="1100">
              <a:solidFill>
                <a:schemeClr val="dk1"/>
              </a:solidFill>
              <a:latin typeface="Roboto"/>
              <a:ea typeface="Roboto"/>
              <a:cs typeface="Roboto"/>
              <a:sym typeface="Roboto"/>
            </a:endParaRPr>
          </a:p>
        </p:txBody>
      </p:sp>
      <p:sp>
        <p:nvSpPr>
          <p:cNvPr id="539" name="Google Shape;539;p62"/>
          <p:cNvSpPr txBox="1"/>
          <p:nvPr/>
        </p:nvSpPr>
        <p:spPr>
          <a:xfrm>
            <a:off x="5108921" y="4759545"/>
            <a:ext cx="2748600" cy="408000"/>
          </a:xfrm>
          <a:prstGeom prst="rect">
            <a:avLst/>
          </a:prstGeom>
          <a:noFill/>
          <a:ln>
            <a:noFill/>
          </a:ln>
        </p:spPr>
        <p:txBody>
          <a:bodyPr anchorCtr="0" anchor="t" bIns="34275" lIns="68575" spcFirstLastPara="1" rIns="68575" wrap="square" tIns="34275">
            <a:spAutoFit/>
          </a:bodyPr>
          <a:lstStyle/>
          <a:p>
            <a:pPr indent="0" lvl="0" marL="0" rtl="0" algn="just">
              <a:spcBef>
                <a:spcPts val="0"/>
              </a:spcBef>
              <a:spcAft>
                <a:spcPts val="0"/>
              </a:spcAft>
              <a:buClr>
                <a:schemeClr val="dk1"/>
              </a:buClr>
              <a:buFont typeface="Arial"/>
              <a:buNone/>
            </a:pPr>
            <a:r>
              <a:rPr lang="pt-BR" sz="1100">
                <a:solidFill>
                  <a:schemeClr val="lt1"/>
                </a:solidFill>
                <a:latin typeface="Roboto"/>
                <a:ea typeface="Roboto"/>
                <a:cs typeface="Roboto"/>
                <a:sym typeface="Roboto"/>
              </a:rPr>
              <a:t>Elug SP - Meetup 2023</a:t>
            </a:r>
            <a:endParaRPr sz="1100">
              <a:solidFill>
                <a:schemeClr val="lt1"/>
              </a:solidFill>
              <a:latin typeface="Roboto"/>
              <a:ea typeface="Roboto"/>
              <a:cs typeface="Roboto"/>
              <a:sym typeface="Roboto"/>
            </a:endParaRPr>
          </a:p>
          <a:p>
            <a:pPr indent="0" lvl="0" marL="0" marR="0" rtl="0" algn="just">
              <a:spcBef>
                <a:spcPts val="0"/>
              </a:spcBef>
              <a:spcAft>
                <a:spcPts val="0"/>
              </a:spcAft>
              <a:buNone/>
            </a:pPr>
            <a:r>
              <a:t/>
            </a:r>
            <a:endParaRPr sz="1100">
              <a:solidFill>
                <a:schemeClr val="lt1"/>
              </a:solidFill>
              <a:latin typeface="Roboto"/>
              <a:ea typeface="Roboto"/>
              <a:cs typeface="Roboto"/>
              <a:sym typeface="Roboto"/>
            </a:endParaRPr>
          </a:p>
        </p:txBody>
      </p:sp>
      <p:pic>
        <p:nvPicPr>
          <p:cNvPr id="540" name="Google Shape;540;p62"/>
          <p:cNvPicPr preferRelativeResize="0"/>
          <p:nvPr/>
        </p:nvPicPr>
        <p:blipFill>
          <a:blip r:embed="rId4">
            <a:alphaModFix/>
          </a:blip>
          <a:stretch>
            <a:fillRect/>
          </a:stretch>
        </p:blipFill>
        <p:spPr>
          <a:xfrm>
            <a:off x="1767948" y="1155549"/>
            <a:ext cx="5608104" cy="312184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4" name="Shape 544"/>
        <p:cNvGrpSpPr/>
        <p:nvPr/>
      </p:nvGrpSpPr>
      <p:grpSpPr>
        <a:xfrm>
          <a:off x="0" y="0"/>
          <a:ext cx="0" cy="0"/>
          <a:chOff x="0" y="0"/>
          <a:chExt cx="0" cy="0"/>
        </a:xfrm>
      </p:grpSpPr>
      <p:sp>
        <p:nvSpPr>
          <p:cNvPr id="545" name="Google Shape;545;p63"/>
          <p:cNvSpPr txBox="1"/>
          <p:nvPr>
            <p:ph idx="1" type="body"/>
          </p:nvPr>
        </p:nvSpPr>
        <p:spPr>
          <a:xfrm>
            <a:off x="628650" y="1075200"/>
            <a:ext cx="3943500" cy="3466200"/>
          </a:xfrm>
          <a:prstGeom prst="rect">
            <a:avLst/>
          </a:prstGeom>
          <a:noFill/>
          <a:ln>
            <a:noFill/>
          </a:ln>
        </p:spPr>
        <p:txBody>
          <a:bodyPr anchorCtr="0" anchor="t" bIns="34275" lIns="68575" spcFirstLastPara="1" rIns="68575" wrap="square" tIns="34275">
            <a:noAutofit/>
          </a:bodyPr>
          <a:lstStyle/>
          <a:p>
            <a:pPr indent="-165100" lvl="0" marL="177800" rtl="0" algn="l">
              <a:lnSpc>
                <a:spcPct val="115000"/>
              </a:lnSpc>
              <a:spcBef>
                <a:spcPts val="1200"/>
              </a:spcBef>
              <a:spcAft>
                <a:spcPts val="0"/>
              </a:spcAft>
              <a:buSzPts val="1200"/>
              <a:buChar char="•"/>
            </a:pPr>
            <a:r>
              <a:rPr b="1" lang="pt-BR" sz="1200">
                <a:latin typeface="Arial"/>
                <a:ea typeface="Arial"/>
                <a:cs typeface="Arial"/>
                <a:sym typeface="Arial"/>
              </a:rPr>
              <a:t>Broadcast</a:t>
            </a:r>
            <a:r>
              <a:rPr lang="pt-BR" sz="1200">
                <a:latin typeface="Arial"/>
                <a:ea typeface="Arial"/>
                <a:cs typeface="Arial"/>
                <a:sym typeface="Arial"/>
              </a:rPr>
              <a:t>: Communicates with other actors through pubsub channel semantics.</a:t>
            </a:r>
            <a:endParaRPr sz="1200">
              <a:latin typeface="Arial"/>
              <a:ea typeface="Arial"/>
              <a:cs typeface="Arial"/>
              <a:sym typeface="Arial"/>
            </a:endParaRPr>
          </a:p>
          <a:p>
            <a:pPr indent="-165100" lvl="1" marL="520700" rtl="0" algn="l">
              <a:lnSpc>
                <a:spcPct val="115000"/>
              </a:lnSpc>
              <a:spcBef>
                <a:spcPts val="0"/>
              </a:spcBef>
              <a:spcAft>
                <a:spcPts val="0"/>
              </a:spcAft>
              <a:buSzPts val="1200"/>
              <a:buChar char="•"/>
            </a:pPr>
            <a:r>
              <a:rPr lang="pt-BR" sz="1200">
                <a:latin typeface="Arial"/>
                <a:ea typeface="Arial"/>
                <a:cs typeface="Arial"/>
                <a:sym typeface="Arial"/>
              </a:rPr>
              <a:t>In Memory broadcast. Using</a:t>
            </a:r>
            <a:r>
              <a:rPr lang="pt-BR" sz="1200">
                <a:uFill>
                  <a:noFill/>
                </a:uFill>
                <a:latin typeface="Arial"/>
                <a:ea typeface="Arial"/>
                <a:cs typeface="Arial"/>
                <a:sym typeface="Arial"/>
                <a:hlinkClick r:id="rId4"/>
              </a:rPr>
              <a:t> </a:t>
            </a:r>
            <a:r>
              <a:rPr lang="pt-BR" sz="1200" u="sng">
                <a:solidFill>
                  <a:schemeClr val="hlink"/>
                </a:solidFill>
                <a:latin typeface="Arial"/>
                <a:ea typeface="Arial"/>
                <a:cs typeface="Arial"/>
                <a:sym typeface="Arial"/>
                <a:hlinkClick r:id="rId5"/>
              </a:rPr>
              <a:t>Phoenix.PubSub</a:t>
            </a:r>
            <a:r>
              <a:rPr lang="pt-BR" sz="1200">
                <a:latin typeface="Arial"/>
                <a:ea typeface="Arial"/>
                <a:cs typeface="Arial"/>
                <a:sym typeface="Arial"/>
              </a:rPr>
              <a:t> as transport.</a:t>
            </a:r>
            <a:endParaRPr sz="1200">
              <a:latin typeface="Arial"/>
              <a:ea typeface="Arial"/>
              <a:cs typeface="Arial"/>
              <a:sym typeface="Arial"/>
            </a:endParaRPr>
          </a:p>
          <a:p>
            <a:pPr indent="-165100" lvl="1" marL="520700" rtl="0" algn="l">
              <a:lnSpc>
                <a:spcPct val="115000"/>
              </a:lnSpc>
              <a:spcBef>
                <a:spcPts val="0"/>
              </a:spcBef>
              <a:spcAft>
                <a:spcPts val="0"/>
              </a:spcAft>
              <a:buSzPts val="1200"/>
              <a:buChar char="•"/>
            </a:pPr>
            <a:r>
              <a:rPr lang="pt-BR" sz="1200">
                <a:latin typeface="Arial"/>
                <a:ea typeface="Arial"/>
                <a:cs typeface="Arial"/>
                <a:sym typeface="Arial"/>
              </a:rPr>
              <a:t>Nats broadcast. Using</a:t>
            </a:r>
            <a:r>
              <a:rPr lang="pt-BR" sz="1200">
                <a:uFill>
                  <a:noFill/>
                </a:uFill>
                <a:latin typeface="Arial"/>
                <a:ea typeface="Arial"/>
                <a:cs typeface="Arial"/>
                <a:sym typeface="Arial"/>
                <a:hlinkClick r:id="rId6"/>
              </a:rPr>
              <a:t> </a:t>
            </a:r>
            <a:r>
              <a:rPr lang="pt-BR" sz="1200" u="sng">
                <a:solidFill>
                  <a:schemeClr val="hlink"/>
                </a:solidFill>
                <a:latin typeface="Arial"/>
                <a:ea typeface="Arial"/>
                <a:cs typeface="Arial"/>
                <a:sym typeface="Arial"/>
                <a:hlinkClick r:id="rId7"/>
              </a:rPr>
              <a:t>Nats</a:t>
            </a:r>
            <a:r>
              <a:rPr lang="pt-BR" sz="1200">
                <a:latin typeface="Arial"/>
                <a:ea typeface="Arial"/>
                <a:cs typeface="Arial"/>
                <a:sym typeface="Arial"/>
              </a:rPr>
              <a:t> as transport.</a:t>
            </a:r>
            <a:endParaRPr sz="1200">
              <a:latin typeface="Arial"/>
              <a:ea typeface="Arial"/>
              <a:cs typeface="Arial"/>
              <a:sym typeface="Arial"/>
            </a:endParaRPr>
          </a:p>
          <a:p>
            <a:pPr indent="-165100" lvl="0" marL="177800" rtl="0" algn="l">
              <a:lnSpc>
                <a:spcPct val="115000"/>
              </a:lnSpc>
              <a:spcBef>
                <a:spcPts val="0"/>
              </a:spcBef>
              <a:spcAft>
                <a:spcPts val="0"/>
              </a:spcAft>
              <a:buSzPts val="1200"/>
              <a:buChar char="•"/>
            </a:pPr>
            <a:r>
              <a:rPr b="1" lang="pt-BR" sz="1200">
                <a:latin typeface="Arial"/>
                <a:ea typeface="Arial"/>
                <a:cs typeface="Arial"/>
                <a:sym typeface="Arial"/>
              </a:rPr>
              <a:t>External Broadcast</a:t>
            </a:r>
            <a:r>
              <a:rPr lang="pt-BR" sz="1200">
                <a:latin typeface="Arial"/>
                <a:ea typeface="Arial"/>
                <a:cs typeface="Arial"/>
                <a:sym typeface="Arial"/>
              </a:rPr>
              <a:t>: Sends events with pubsub semantics outside the actor system using the same transport types as Broadcast.</a:t>
            </a:r>
            <a:endParaRPr sz="1200">
              <a:latin typeface="Arial"/>
              <a:ea typeface="Arial"/>
              <a:cs typeface="Arial"/>
              <a:sym typeface="Arial"/>
            </a:endParaRPr>
          </a:p>
          <a:p>
            <a:pPr indent="-165100" lvl="0" marL="177800" rtl="0" algn="l">
              <a:lnSpc>
                <a:spcPct val="115000"/>
              </a:lnSpc>
              <a:spcBef>
                <a:spcPts val="0"/>
              </a:spcBef>
              <a:spcAft>
                <a:spcPts val="0"/>
              </a:spcAft>
              <a:buSzPts val="1200"/>
              <a:buChar char="•"/>
            </a:pPr>
            <a:r>
              <a:rPr b="1" lang="pt-BR" sz="1200">
                <a:latin typeface="Arial"/>
                <a:ea typeface="Arial"/>
                <a:cs typeface="Arial"/>
                <a:sym typeface="Arial"/>
              </a:rPr>
              <a:t>Forwards</a:t>
            </a:r>
            <a:r>
              <a:rPr lang="pt-BR" sz="1200">
                <a:latin typeface="Arial"/>
                <a:ea typeface="Arial"/>
                <a:cs typeface="Arial"/>
                <a:sym typeface="Arial"/>
              </a:rPr>
              <a:t>: Forwards the input parameter of an action of an actor as input to another action of another actor.</a:t>
            </a:r>
            <a:endParaRPr sz="1200">
              <a:latin typeface="Arial"/>
              <a:ea typeface="Arial"/>
              <a:cs typeface="Arial"/>
              <a:sym typeface="Arial"/>
            </a:endParaRPr>
          </a:p>
          <a:p>
            <a:pPr indent="-165100" lvl="0" marL="177800" rtl="0" algn="l">
              <a:lnSpc>
                <a:spcPct val="115000"/>
              </a:lnSpc>
              <a:spcBef>
                <a:spcPts val="0"/>
              </a:spcBef>
              <a:spcAft>
                <a:spcPts val="0"/>
              </a:spcAft>
              <a:buSzPts val="1200"/>
              <a:buChar char="•"/>
            </a:pPr>
            <a:r>
              <a:rPr b="1" lang="pt-BR" sz="1200">
                <a:latin typeface="Arial"/>
                <a:ea typeface="Arial"/>
                <a:cs typeface="Arial"/>
                <a:sym typeface="Arial"/>
              </a:rPr>
              <a:t>Pipes</a:t>
            </a:r>
            <a:r>
              <a:rPr lang="pt-BR" sz="1200">
                <a:latin typeface="Arial"/>
                <a:ea typeface="Arial"/>
                <a:cs typeface="Arial"/>
                <a:sym typeface="Arial"/>
              </a:rPr>
              <a:t>: Forwards the output type of an action of one actor to the input of an action of another actor. Like Unix pipes.</a:t>
            </a:r>
            <a:endParaRPr sz="1200">
              <a:latin typeface="Arial"/>
              <a:ea typeface="Arial"/>
              <a:cs typeface="Arial"/>
              <a:sym typeface="Arial"/>
            </a:endParaRPr>
          </a:p>
          <a:p>
            <a:pPr indent="-165100" lvl="0" marL="177800" rtl="0" algn="l">
              <a:lnSpc>
                <a:spcPct val="115000"/>
              </a:lnSpc>
              <a:spcBef>
                <a:spcPts val="0"/>
              </a:spcBef>
              <a:spcAft>
                <a:spcPts val="0"/>
              </a:spcAft>
              <a:buSzPts val="1200"/>
              <a:buChar char="•"/>
            </a:pPr>
            <a:r>
              <a:rPr b="1" lang="pt-BR" sz="1200">
                <a:latin typeface="Arial"/>
                <a:ea typeface="Arial"/>
                <a:cs typeface="Arial"/>
                <a:sym typeface="Arial"/>
              </a:rPr>
              <a:t>Side effects</a:t>
            </a:r>
            <a:r>
              <a:rPr lang="pt-BR" sz="1200">
                <a:latin typeface="Arial"/>
                <a:ea typeface="Arial"/>
                <a:cs typeface="Arial"/>
                <a:sym typeface="Arial"/>
              </a:rPr>
              <a:t>: Sends an effect as a result of your computation for other Actors to handle.</a:t>
            </a:r>
            <a:endParaRPr sz="1200">
              <a:latin typeface="Arial"/>
              <a:ea typeface="Arial"/>
              <a:cs typeface="Arial"/>
              <a:sym typeface="Arial"/>
            </a:endParaRPr>
          </a:p>
          <a:p>
            <a:pPr indent="0" lvl="0" marL="177800" rtl="0" algn="l">
              <a:lnSpc>
                <a:spcPct val="90000"/>
              </a:lnSpc>
              <a:spcBef>
                <a:spcPts val="1200"/>
              </a:spcBef>
              <a:spcAft>
                <a:spcPts val="0"/>
              </a:spcAft>
              <a:buNone/>
            </a:pPr>
            <a:r>
              <a:t/>
            </a:r>
            <a:endParaRPr sz="900">
              <a:latin typeface="Roboto"/>
              <a:ea typeface="Roboto"/>
              <a:cs typeface="Roboto"/>
              <a:sym typeface="Roboto"/>
            </a:endParaRPr>
          </a:p>
          <a:p>
            <a:pPr indent="-38100" lvl="0" marL="177800" rtl="0" algn="l">
              <a:lnSpc>
                <a:spcPct val="90000"/>
              </a:lnSpc>
              <a:spcBef>
                <a:spcPts val="800"/>
              </a:spcBef>
              <a:spcAft>
                <a:spcPts val="0"/>
              </a:spcAft>
              <a:buClr>
                <a:schemeClr val="dk1"/>
              </a:buClr>
              <a:buSzPts val="2100"/>
              <a:buNone/>
            </a:pPr>
            <a:r>
              <a:t/>
            </a:r>
            <a:endParaRPr i="1" sz="900">
              <a:latin typeface="Roboto"/>
              <a:ea typeface="Roboto"/>
              <a:cs typeface="Roboto"/>
              <a:sym typeface="Roboto"/>
            </a:endParaRPr>
          </a:p>
          <a:p>
            <a:pPr indent="-63500" lvl="1" marL="520700" rtl="0" algn="l">
              <a:lnSpc>
                <a:spcPct val="90000"/>
              </a:lnSpc>
              <a:spcBef>
                <a:spcPts val="400"/>
              </a:spcBef>
              <a:spcAft>
                <a:spcPts val="0"/>
              </a:spcAft>
              <a:buClr>
                <a:schemeClr val="dk1"/>
              </a:buClr>
              <a:buSzPts val="1800"/>
              <a:buNone/>
            </a:pPr>
            <a:r>
              <a:t/>
            </a:r>
            <a:endParaRPr sz="900">
              <a:latin typeface="Roboto"/>
              <a:ea typeface="Roboto"/>
              <a:cs typeface="Roboto"/>
              <a:sym typeface="Roboto"/>
            </a:endParaRPr>
          </a:p>
        </p:txBody>
      </p:sp>
      <p:sp>
        <p:nvSpPr>
          <p:cNvPr id="546" name="Google Shape;546;p63"/>
          <p:cNvSpPr txBox="1"/>
          <p:nvPr/>
        </p:nvSpPr>
        <p:spPr>
          <a:xfrm>
            <a:off x="6733394" y="111307"/>
            <a:ext cx="1899000" cy="241500"/>
          </a:xfrm>
          <a:prstGeom prst="rect">
            <a:avLst/>
          </a:prstGeom>
          <a:noFill/>
          <a:ln>
            <a:noFill/>
          </a:ln>
        </p:spPr>
        <p:txBody>
          <a:bodyPr anchorCtr="0" anchor="ctr" bIns="34275" lIns="68575" spcFirstLastPara="1" rIns="68575" wrap="square" tIns="34275">
            <a:normAutofit/>
          </a:bodyPr>
          <a:lstStyle/>
          <a:p>
            <a:pPr indent="0" lvl="0" marL="0" marR="0" rtl="0" algn="r">
              <a:lnSpc>
                <a:spcPct val="90000"/>
              </a:lnSpc>
              <a:spcBef>
                <a:spcPts val="0"/>
              </a:spcBef>
              <a:spcAft>
                <a:spcPts val="0"/>
              </a:spcAft>
              <a:buClr>
                <a:schemeClr val="dk1"/>
              </a:buClr>
              <a:buSzPts val="1100"/>
              <a:buFont typeface="Calibri"/>
              <a:buNone/>
            </a:pPr>
            <a:r>
              <a:t/>
            </a:r>
            <a:endParaRPr b="1" i="0" sz="1100" u="none" cap="none" strike="noStrike">
              <a:solidFill>
                <a:schemeClr val="dk1"/>
              </a:solidFill>
              <a:latin typeface="Roboto"/>
              <a:ea typeface="Roboto"/>
              <a:cs typeface="Roboto"/>
              <a:sym typeface="Roboto"/>
            </a:endParaRPr>
          </a:p>
        </p:txBody>
      </p:sp>
      <p:sp>
        <p:nvSpPr>
          <p:cNvPr id="547" name="Google Shape;547;p63"/>
          <p:cNvSpPr txBox="1"/>
          <p:nvPr/>
        </p:nvSpPr>
        <p:spPr>
          <a:xfrm>
            <a:off x="6413942" y="4759545"/>
            <a:ext cx="138600" cy="2385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t/>
            </a:r>
            <a:endParaRPr b="0" i="0" sz="1100" u="none" cap="none" strike="noStrike">
              <a:solidFill>
                <a:schemeClr val="lt1"/>
              </a:solidFill>
              <a:latin typeface="Roboto"/>
              <a:ea typeface="Roboto"/>
              <a:cs typeface="Roboto"/>
              <a:sym typeface="Roboto"/>
            </a:endParaRPr>
          </a:p>
        </p:txBody>
      </p:sp>
      <p:sp>
        <p:nvSpPr>
          <p:cNvPr id="548" name="Google Shape;548;p63"/>
          <p:cNvSpPr txBox="1"/>
          <p:nvPr>
            <p:ph type="title"/>
          </p:nvPr>
        </p:nvSpPr>
        <p:spPr>
          <a:xfrm>
            <a:off x="628650" y="338700"/>
            <a:ext cx="3943500" cy="736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700"/>
              <a:buFont typeface="Roboto"/>
              <a:buNone/>
            </a:pPr>
            <a:r>
              <a:rPr lang="pt-BR" sz="2700">
                <a:latin typeface="Roboto"/>
                <a:ea typeface="Roboto"/>
                <a:cs typeface="Roboto"/>
                <a:sym typeface="Roboto"/>
              </a:rPr>
              <a:t>Workflows</a:t>
            </a:r>
            <a:endParaRPr sz="2700">
              <a:latin typeface="Roboto"/>
              <a:ea typeface="Roboto"/>
              <a:cs typeface="Roboto"/>
              <a:sym typeface="Roboto"/>
            </a:endParaRPr>
          </a:p>
        </p:txBody>
      </p:sp>
      <p:sp>
        <p:nvSpPr>
          <p:cNvPr id="549" name="Google Shape;549;p63"/>
          <p:cNvSpPr txBox="1"/>
          <p:nvPr/>
        </p:nvSpPr>
        <p:spPr>
          <a:xfrm>
            <a:off x="6614015" y="111307"/>
            <a:ext cx="2018400" cy="241500"/>
          </a:xfrm>
          <a:prstGeom prst="rect">
            <a:avLst/>
          </a:prstGeom>
          <a:noFill/>
          <a:ln>
            <a:noFill/>
          </a:ln>
        </p:spPr>
        <p:txBody>
          <a:bodyPr anchorCtr="0" anchor="ctr" bIns="34275" lIns="68575" spcFirstLastPara="1" rIns="68575" wrap="square" tIns="34275">
            <a:normAutofit fontScale="70000" lnSpcReduction="20000"/>
          </a:bodyPr>
          <a:lstStyle/>
          <a:p>
            <a:pPr indent="0" lvl="0" marL="0" rtl="0" algn="r">
              <a:lnSpc>
                <a:spcPct val="90000"/>
              </a:lnSpc>
              <a:spcBef>
                <a:spcPts val="0"/>
              </a:spcBef>
              <a:spcAft>
                <a:spcPts val="0"/>
              </a:spcAft>
              <a:buClr>
                <a:schemeClr val="dk1"/>
              </a:buClr>
              <a:buSzPct val="100000"/>
              <a:buFont typeface="Roboto"/>
              <a:buNone/>
            </a:pPr>
            <a:r>
              <a:rPr lang="pt-BR" sz="1100">
                <a:solidFill>
                  <a:schemeClr val="dk1"/>
                </a:solidFill>
                <a:latin typeface="Roboto"/>
                <a:ea typeface="Roboto"/>
                <a:cs typeface="Roboto"/>
                <a:sym typeface="Roboto"/>
              </a:rPr>
              <a:t>eigr.io – Spawn Cloud Native Service Mesh</a:t>
            </a:r>
            <a:endParaRPr b="1" sz="1100">
              <a:solidFill>
                <a:schemeClr val="dk1"/>
              </a:solidFill>
              <a:latin typeface="Roboto"/>
              <a:ea typeface="Roboto"/>
              <a:cs typeface="Roboto"/>
              <a:sym typeface="Roboto"/>
            </a:endParaRPr>
          </a:p>
          <a:p>
            <a:pPr indent="0" lvl="0" marL="0" marR="0" rtl="0" algn="r">
              <a:lnSpc>
                <a:spcPct val="90000"/>
              </a:lnSpc>
              <a:spcBef>
                <a:spcPts val="0"/>
              </a:spcBef>
              <a:spcAft>
                <a:spcPts val="0"/>
              </a:spcAft>
              <a:buClr>
                <a:schemeClr val="dk1"/>
              </a:buClr>
              <a:buSzPct val="100000"/>
              <a:buFont typeface="Roboto"/>
              <a:buNone/>
            </a:pPr>
            <a:r>
              <a:t/>
            </a:r>
            <a:endParaRPr sz="1100">
              <a:solidFill>
                <a:schemeClr val="dk1"/>
              </a:solidFill>
              <a:latin typeface="Roboto"/>
              <a:ea typeface="Roboto"/>
              <a:cs typeface="Roboto"/>
              <a:sym typeface="Roboto"/>
            </a:endParaRPr>
          </a:p>
        </p:txBody>
      </p:sp>
      <p:sp>
        <p:nvSpPr>
          <p:cNvPr id="550" name="Google Shape;550;p63"/>
          <p:cNvSpPr txBox="1"/>
          <p:nvPr/>
        </p:nvSpPr>
        <p:spPr>
          <a:xfrm>
            <a:off x="5108921" y="4759545"/>
            <a:ext cx="2748600" cy="408000"/>
          </a:xfrm>
          <a:prstGeom prst="rect">
            <a:avLst/>
          </a:prstGeom>
          <a:noFill/>
          <a:ln>
            <a:noFill/>
          </a:ln>
        </p:spPr>
        <p:txBody>
          <a:bodyPr anchorCtr="0" anchor="t" bIns="34275" lIns="68575" spcFirstLastPara="1" rIns="68575" wrap="square" tIns="34275">
            <a:spAutoFit/>
          </a:bodyPr>
          <a:lstStyle/>
          <a:p>
            <a:pPr indent="0" lvl="0" marL="0" rtl="0" algn="just">
              <a:spcBef>
                <a:spcPts val="0"/>
              </a:spcBef>
              <a:spcAft>
                <a:spcPts val="0"/>
              </a:spcAft>
              <a:buClr>
                <a:schemeClr val="dk1"/>
              </a:buClr>
              <a:buFont typeface="Arial"/>
              <a:buNone/>
            </a:pPr>
            <a:r>
              <a:rPr lang="pt-BR" sz="1100">
                <a:solidFill>
                  <a:schemeClr val="lt1"/>
                </a:solidFill>
                <a:latin typeface="Roboto"/>
                <a:ea typeface="Roboto"/>
                <a:cs typeface="Roboto"/>
                <a:sym typeface="Roboto"/>
              </a:rPr>
              <a:t>Elug SP - Meetup 2023</a:t>
            </a:r>
            <a:endParaRPr sz="1100">
              <a:solidFill>
                <a:schemeClr val="lt1"/>
              </a:solidFill>
              <a:latin typeface="Roboto"/>
              <a:ea typeface="Roboto"/>
              <a:cs typeface="Roboto"/>
              <a:sym typeface="Roboto"/>
            </a:endParaRPr>
          </a:p>
          <a:p>
            <a:pPr indent="0" lvl="0" marL="0" marR="0" rtl="0" algn="just">
              <a:spcBef>
                <a:spcPts val="0"/>
              </a:spcBef>
              <a:spcAft>
                <a:spcPts val="0"/>
              </a:spcAft>
              <a:buNone/>
            </a:pPr>
            <a:r>
              <a:t/>
            </a:r>
            <a:endParaRPr sz="1100">
              <a:solidFill>
                <a:schemeClr val="lt1"/>
              </a:solidFill>
              <a:latin typeface="Roboto"/>
              <a:ea typeface="Roboto"/>
              <a:cs typeface="Roboto"/>
              <a:sym typeface="Roboto"/>
            </a:endParaRPr>
          </a:p>
        </p:txBody>
      </p:sp>
      <p:pic>
        <p:nvPicPr>
          <p:cNvPr id="551" name="Google Shape;551;p63"/>
          <p:cNvPicPr preferRelativeResize="0"/>
          <p:nvPr/>
        </p:nvPicPr>
        <p:blipFill>
          <a:blip r:embed="rId8">
            <a:alphaModFix/>
          </a:blip>
          <a:stretch>
            <a:fillRect/>
          </a:stretch>
        </p:blipFill>
        <p:spPr>
          <a:xfrm>
            <a:off x="4572150" y="1332907"/>
            <a:ext cx="4267050" cy="196995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4" name="Shape 164"/>
        <p:cNvGrpSpPr/>
        <p:nvPr/>
      </p:nvGrpSpPr>
      <p:grpSpPr>
        <a:xfrm>
          <a:off x="0" y="0"/>
          <a:ext cx="0" cy="0"/>
          <a:chOff x="0" y="0"/>
          <a:chExt cx="0" cy="0"/>
        </a:xfrm>
      </p:grpSpPr>
      <p:sp>
        <p:nvSpPr>
          <p:cNvPr id="165" name="Google Shape;165;p28"/>
          <p:cNvSpPr txBox="1"/>
          <p:nvPr/>
        </p:nvSpPr>
        <p:spPr>
          <a:xfrm>
            <a:off x="6620608" y="111307"/>
            <a:ext cx="2011852" cy="241443"/>
          </a:xfrm>
          <a:prstGeom prst="rect">
            <a:avLst/>
          </a:prstGeom>
          <a:noFill/>
          <a:ln>
            <a:noFill/>
          </a:ln>
        </p:spPr>
        <p:txBody>
          <a:bodyPr anchorCtr="0" anchor="ctr" bIns="34275" lIns="68575" spcFirstLastPara="1" rIns="68575" wrap="square" tIns="34275">
            <a:normAutofit fontScale="70000"/>
          </a:bodyPr>
          <a:lstStyle/>
          <a:p>
            <a:pPr indent="0" lvl="0" marL="0" marR="0" rtl="0" algn="r">
              <a:lnSpc>
                <a:spcPct val="90000"/>
              </a:lnSpc>
              <a:spcBef>
                <a:spcPts val="0"/>
              </a:spcBef>
              <a:spcAft>
                <a:spcPts val="0"/>
              </a:spcAft>
              <a:buClr>
                <a:schemeClr val="dk1"/>
              </a:buClr>
              <a:buSzPct val="100000"/>
              <a:buFont typeface="Roboto"/>
              <a:buNone/>
            </a:pPr>
            <a:r>
              <a:rPr b="0" i="0" lang="pt-BR" sz="1100" u="none" cap="none" strike="noStrike">
                <a:solidFill>
                  <a:schemeClr val="dk1"/>
                </a:solidFill>
                <a:latin typeface="Roboto"/>
                <a:ea typeface="Roboto"/>
                <a:cs typeface="Roboto"/>
                <a:sym typeface="Roboto"/>
              </a:rPr>
              <a:t>eigr.io – </a:t>
            </a:r>
            <a:r>
              <a:rPr lang="pt-BR" sz="1100">
                <a:solidFill>
                  <a:schemeClr val="dk1"/>
                </a:solidFill>
                <a:latin typeface="Roboto"/>
                <a:ea typeface="Roboto"/>
                <a:cs typeface="Roboto"/>
                <a:sym typeface="Roboto"/>
              </a:rPr>
              <a:t>Spawn Cloud Native Service Mesh</a:t>
            </a:r>
            <a:endParaRPr b="1" i="0" sz="1100" u="none" cap="none" strike="noStrike">
              <a:solidFill>
                <a:schemeClr val="dk1"/>
              </a:solidFill>
              <a:latin typeface="Roboto"/>
              <a:ea typeface="Roboto"/>
              <a:cs typeface="Roboto"/>
              <a:sym typeface="Roboto"/>
            </a:endParaRPr>
          </a:p>
        </p:txBody>
      </p:sp>
      <p:sp>
        <p:nvSpPr>
          <p:cNvPr id="166" name="Google Shape;166;p28"/>
          <p:cNvSpPr txBox="1"/>
          <p:nvPr/>
        </p:nvSpPr>
        <p:spPr>
          <a:xfrm>
            <a:off x="5108921" y="4759545"/>
            <a:ext cx="2748600" cy="2385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lang="pt-BR" sz="1100">
                <a:solidFill>
                  <a:schemeClr val="lt1"/>
                </a:solidFill>
                <a:latin typeface="Roboto"/>
                <a:ea typeface="Roboto"/>
                <a:cs typeface="Roboto"/>
                <a:sym typeface="Roboto"/>
              </a:rPr>
              <a:t>Elug SP - Meetup</a:t>
            </a:r>
            <a:r>
              <a:rPr b="0" i="0" lang="pt-BR" sz="1100" u="none" cap="none" strike="noStrike">
                <a:solidFill>
                  <a:schemeClr val="lt1"/>
                </a:solidFill>
                <a:latin typeface="Roboto"/>
                <a:ea typeface="Roboto"/>
                <a:cs typeface="Roboto"/>
                <a:sym typeface="Roboto"/>
              </a:rPr>
              <a:t> 2023</a:t>
            </a:r>
            <a:endParaRPr b="0" i="0" sz="1100" u="none" cap="none" strike="noStrike">
              <a:solidFill>
                <a:schemeClr val="lt1"/>
              </a:solidFill>
              <a:latin typeface="Roboto"/>
              <a:ea typeface="Roboto"/>
              <a:cs typeface="Roboto"/>
              <a:sym typeface="Roboto"/>
            </a:endParaRPr>
          </a:p>
        </p:txBody>
      </p:sp>
      <p:pic>
        <p:nvPicPr>
          <p:cNvPr id="167" name="Google Shape;167;p28"/>
          <p:cNvPicPr preferRelativeResize="0"/>
          <p:nvPr/>
        </p:nvPicPr>
        <p:blipFill>
          <a:blip r:embed="rId4">
            <a:alphaModFix/>
          </a:blip>
          <a:stretch>
            <a:fillRect/>
          </a:stretch>
        </p:blipFill>
        <p:spPr>
          <a:xfrm>
            <a:off x="931476" y="594913"/>
            <a:ext cx="7281049" cy="39536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5" name="Shape 555"/>
        <p:cNvGrpSpPr/>
        <p:nvPr/>
      </p:nvGrpSpPr>
      <p:grpSpPr>
        <a:xfrm>
          <a:off x="0" y="0"/>
          <a:ext cx="0" cy="0"/>
          <a:chOff x="0" y="0"/>
          <a:chExt cx="0" cy="0"/>
        </a:xfrm>
      </p:grpSpPr>
      <p:sp>
        <p:nvSpPr>
          <p:cNvPr id="556" name="Google Shape;556;p64"/>
          <p:cNvSpPr txBox="1"/>
          <p:nvPr>
            <p:ph idx="1" type="body"/>
          </p:nvPr>
        </p:nvSpPr>
        <p:spPr>
          <a:xfrm>
            <a:off x="628650" y="1244500"/>
            <a:ext cx="3943500" cy="3033300"/>
          </a:xfrm>
          <a:prstGeom prst="rect">
            <a:avLst/>
          </a:prstGeom>
          <a:noFill/>
          <a:ln>
            <a:noFill/>
          </a:ln>
        </p:spPr>
        <p:txBody>
          <a:bodyPr anchorCtr="0" anchor="t" bIns="34275" lIns="68575" spcFirstLastPara="1" rIns="68575" wrap="square" tIns="34275">
            <a:noAutofit/>
          </a:bodyPr>
          <a:lstStyle/>
          <a:p>
            <a:pPr indent="-177800" lvl="0" marL="177800" rtl="0" algn="l">
              <a:lnSpc>
                <a:spcPct val="115000"/>
              </a:lnSpc>
              <a:spcBef>
                <a:spcPts val="1200"/>
              </a:spcBef>
              <a:spcAft>
                <a:spcPts val="0"/>
              </a:spcAft>
              <a:buSzPts val="1400"/>
              <a:buChar char="•"/>
            </a:pPr>
            <a:r>
              <a:rPr lang="pt-BR" sz="1400">
                <a:latin typeface="Arial"/>
                <a:ea typeface="Arial"/>
                <a:cs typeface="Arial"/>
                <a:sym typeface="Arial"/>
              </a:rPr>
              <a:t>In cases where you want other components to be aware that a component processed a command, you can emit an effect.</a:t>
            </a:r>
            <a:br>
              <a:rPr lang="pt-BR" sz="1400">
                <a:latin typeface="Arial"/>
                <a:ea typeface="Arial"/>
                <a:cs typeface="Arial"/>
                <a:sym typeface="Arial"/>
              </a:rPr>
            </a:br>
            <a:endParaRPr sz="1400">
              <a:latin typeface="Arial"/>
              <a:ea typeface="Arial"/>
              <a:cs typeface="Arial"/>
              <a:sym typeface="Arial"/>
            </a:endParaRPr>
          </a:p>
          <a:p>
            <a:pPr indent="-177800" lvl="0" marL="177800" rtl="0" algn="l">
              <a:lnSpc>
                <a:spcPct val="115000"/>
              </a:lnSpc>
              <a:spcBef>
                <a:spcPts val="0"/>
              </a:spcBef>
              <a:spcAft>
                <a:spcPts val="0"/>
              </a:spcAft>
              <a:buSzPts val="1400"/>
              <a:buFont typeface="Arial"/>
              <a:buChar char="•"/>
            </a:pPr>
            <a:r>
              <a:rPr lang="pt-BR" sz="1400">
                <a:latin typeface="Arial"/>
                <a:ea typeface="Arial"/>
                <a:cs typeface="Arial"/>
                <a:sym typeface="Arial"/>
              </a:rPr>
              <a:t>Side effects are useful, among other things, to compose workload separation and aggregation flows.</a:t>
            </a:r>
            <a:endParaRPr sz="1400">
              <a:latin typeface="Arial"/>
              <a:ea typeface="Arial"/>
              <a:cs typeface="Arial"/>
              <a:sym typeface="Arial"/>
            </a:endParaRPr>
          </a:p>
          <a:p>
            <a:pPr indent="0" lvl="0" marL="177800" rtl="0" algn="l">
              <a:lnSpc>
                <a:spcPct val="90000"/>
              </a:lnSpc>
              <a:spcBef>
                <a:spcPts val="1200"/>
              </a:spcBef>
              <a:spcAft>
                <a:spcPts val="0"/>
              </a:spcAft>
              <a:buNone/>
            </a:pPr>
            <a:r>
              <a:t/>
            </a:r>
            <a:endParaRPr sz="900">
              <a:latin typeface="Roboto"/>
              <a:ea typeface="Roboto"/>
              <a:cs typeface="Roboto"/>
              <a:sym typeface="Roboto"/>
            </a:endParaRPr>
          </a:p>
          <a:p>
            <a:pPr indent="-38100" lvl="0" marL="177800" rtl="0" algn="l">
              <a:lnSpc>
                <a:spcPct val="90000"/>
              </a:lnSpc>
              <a:spcBef>
                <a:spcPts val="800"/>
              </a:spcBef>
              <a:spcAft>
                <a:spcPts val="0"/>
              </a:spcAft>
              <a:buClr>
                <a:schemeClr val="dk1"/>
              </a:buClr>
              <a:buSzPts val="2100"/>
              <a:buNone/>
            </a:pPr>
            <a:r>
              <a:t/>
            </a:r>
            <a:endParaRPr i="1" sz="900">
              <a:latin typeface="Roboto"/>
              <a:ea typeface="Roboto"/>
              <a:cs typeface="Roboto"/>
              <a:sym typeface="Roboto"/>
            </a:endParaRPr>
          </a:p>
          <a:p>
            <a:pPr indent="-63500" lvl="1" marL="520700" rtl="0" algn="l">
              <a:lnSpc>
                <a:spcPct val="90000"/>
              </a:lnSpc>
              <a:spcBef>
                <a:spcPts val="400"/>
              </a:spcBef>
              <a:spcAft>
                <a:spcPts val="0"/>
              </a:spcAft>
              <a:buClr>
                <a:schemeClr val="dk1"/>
              </a:buClr>
              <a:buSzPts val="1800"/>
              <a:buNone/>
            </a:pPr>
            <a:r>
              <a:t/>
            </a:r>
            <a:endParaRPr sz="900">
              <a:latin typeface="Roboto"/>
              <a:ea typeface="Roboto"/>
              <a:cs typeface="Roboto"/>
              <a:sym typeface="Roboto"/>
            </a:endParaRPr>
          </a:p>
        </p:txBody>
      </p:sp>
      <p:sp>
        <p:nvSpPr>
          <p:cNvPr id="557" name="Google Shape;557;p64"/>
          <p:cNvSpPr txBox="1"/>
          <p:nvPr/>
        </p:nvSpPr>
        <p:spPr>
          <a:xfrm>
            <a:off x="6733394" y="111307"/>
            <a:ext cx="1899000" cy="241500"/>
          </a:xfrm>
          <a:prstGeom prst="rect">
            <a:avLst/>
          </a:prstGeom>
          <a:noFill/>
          <a:ln>
            <a:noFill/>
          </a:ln>
        </p:spPr>
        <p:txBody>
          <a:bodyPr anchorCtr="0" anchor="ctr" bIns="34275" lIns="68575" spcFirstLastPara="1" rIns="68575" wrap="square" tIns="34275">
            <a:normAutofit/>
          </a:bodyPr>
          <a:lstStyle/>
          <a:p>
            <a:pPr indent="0" lvl="0" marL="0" marR="0" rtl="0" algn="r">
              <a:lnSpc>
                <a:spcPct val="90000"/>
              </a:lnSpc>
              <a:spcBef>
                <a:spcPts val="0"/>
              </a:spcBef>
              <a:spcAft>
                <a:spcPts val="0"/>
              </a:spcAft>
              <a:buClr>
                <a:schemeClr val="dk1"/>
              </a:buClr>
              <a:buSzPts val="1100"/>
              <a:buFont typeface="Calibri"/>
              <a:buNone/>
            </a:pPr>
            <a:r>
              <a:t/>
            </a:r>
            <a:endParaRPr b="1" i="0" sz="1100" u="none" cap="none" strike="noStrike">
              <a:solidFill>
                <a:schemeClr val="dk1"/>
              </a:solidFill>
              <a:latin typeface="Roboto"/>
              <a:ea typeface="Roboto"/>
              <a:cs typeface="Roboto"/>
              <a:sym typeface="Roboto"/>
            </a:endParaRPr>
          </a:p>
        </p:txBody>
      </p:sp>
      <p:sp>
        <p:nvSpPr>
          <p:cNvPr id="558" name="Google Shape;558;p64"/>
          <p:cNvSpPr txBox="1"/>
          <p:nvPr/>
        </p:nvSpPr>
        <p:spPr>
          <a:xfrm>
            <a:off x="6413942" y="4759545"/>
            <a:ext cx="138600" cy="2385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t/>
            </a:r>
            <a:endParaRPr b="0" i="0" sz="1100" u="none" cap="none" strike="noStrike">
              <a:solidFill>
                <a:schemeClr val="lt1"/>
              </a:solidFill>
              <a:latin typeface="Roboto"/>
              <a:ea typeface="Roboto"/>
              <a:cs typeface="Roboto"/>
              <a:sym typeface="Roboto"/>
            </a:endParaRPr>
          </a:p>
        </p:txBody>
      </p:sp>
      <p:sp>
        <p:nvSpPr>
          <p:cNvPr id="559" name="Google Shape;559;p64"/>
          <p:cNvSpPr txBox="1"/>
          <p:nvPr>
            <p:ph type="title"/>
          </p:nvPr>
        </p:nvSpPr>
        <p:spPr>
          <a:xfrm>
            <a:off x="628650" y="338700"/>
            <a:ext cx="39435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700"/>
              <a:buFont typeface="Roboto"/>
              <a:buNone/>
            </a:pPr>
            <a:r>
              <a:rPr lang="pt-BR" sz="2700">
                <a:latin typeface="Roboto"/>
                <a:ea typeface="Roboto"/>
                <a:cs typeface="Roboto"/>
                <a:sym typeface="Roboto"/>
              </a:rPr>
              <a:t>Workflows - Side Effects</a:t>
            </a:r>
            <a:endParaRPr sz="2700">
              <a:latin typeface="Roboto"/>
              <a:ea typeface="Roboto"/>
              <a:cs typeface="Roboto"/>
              <a:sym typeface="Roboto"/>
            </a:endParaRPr>
          </a:p>
        </p:txBody>
      </p:sp>
      <p:sp>
        <p:nvSpPr>
          <p:cNvPr id="560" name="Google Shape;560;p64"/>
          <p:cNvSpPr txBox="1"/>
          <p:nvPr/>
        </p:nvSpPr>
        <p:spPr>
          <a:xfrm>
            <a:off x="6614015" y="111307"/>
            <a:ext cx="2018400" cy="241500"/>
          </a:xfrm>
          <a:prstGeom prst="rect">
            <a:avLst/>
          </a:prstGeom>
          <a:noFill/>
          <a:ln>
            <a:noFill/>
          </a:ln>
        </p:spPr>
        <p:txBody>
          <a:bodyPr anchorCtr="0" anchor="ctr" bIns="34275" lIns="68575" spcFirstLastPara="1" rIns="68575" wrap="square" tIns="34275">
            <a:normAutofit fontScale="70000" lnSpcReduction="20000"/>
          </a:bodyPr>
          <a:lstStyle/>
          <a:p>
            <a:pPr indent="0" lvl="0" marL="0" rtl="0" algn="r">
              <a:lnSpc>
                <a:spcPct val="90000"/>
              </a:lnSpc>
              <a:spcBef>
                <a:spcPts val="0"/>
              </a:spcBef>
              <a:spcAft>
                <a:spcPts val="0"/>
              </a:spcAft>
              <a:buClr>
                <a:schemeClr val="dk1"/>
              </a:buClr>
              <a:buSzPct val="100000"/>
              <a:buFont typeface="Roboto"/>
              <a:buNone/>
            </a:pPr>
            <a:r>
              <a:rPr lang="pt-BR" sz="1100">
                <a:solidFill>
                  <a:schemeClr val="dk1"/>
                </a:solidFill>
                <a:latin typeface="Roboto"/>
                <a:ea typeface="Roboto"/>
                <a:cs typeface="Roboto"/>
                <a:sym typeface="Roboto"/>
              </a:rPr>
              <a:t>eigr.io – Spawn Cloud Native Service Mesh</a:t>
            </a:r>
            <a:endParaRPr b="1" sz="1100">
              <a:solidFill>
                <a:schemeClr val="dk1"/>
              </a:solidFill>
              <a:latin typeface="Roboto"/>
              <a:ea typeface="Roboto"/>
              <a:cs typeface="Roboto"/>
              <a:sym typeface="Roboto"/>
            </a:endParaRPr>
          </a:p>
          <a:p>
            <a:pPr indent="0" lvl="0" marL="0" marR="0" rtl="0" algn="r">
              <a:lnSpc>
                <a:spcPct val="90000"/>
              </a:lnSpc>
              <a:spcBef>
                <a:spcPts val="0"/>
              </a:spcBef>
              <a:spcAft>
                <a:spcPts val="0"/>
              </a:spcAft>
              <a:buClr>
                <a:schemeClr val="dk1"/>
              </a:buClr>
              <a:buSzPct val="100000"/>
              <a:buFont typeface="Roboto"/>
              <a:buNone/>
            </a:pPr>
            <a:r>
              <a:t/>
            </a:r>
            <a:endParaRPr sz="1100">
              <a:solidFill>
                <a:schemeClr val="dk1"/>
              </a:solidFill>
              <a:latin typeface="Roboto"/>
              <a:ea typeface="Roboto"/>
              <a:cs typeface="Roboto"/>
              <a:sym typeface="Roboto"/>
            </a:endParaRPr>
          </a:p>
        </p:txBody>
      </p:sp>
      <p:sp>
        <p:nvSpPr>
          <p:cNvPr id="561" name="Google Shape;561;p64"/>
          <p:cNvSpPr txBox="1"/>
          <p:nvPr/>
        </p:nvSpPr>
        <p:spPr>
          <a:xfrm>
            <a:off x="5108921" y="4759545"/>
            <a:ext cx="2748600" cy="408000"/>
          </a:xfrm>
          <a:prstGeom prst="rect">
            <a:avLst/>
          </a:prstGeom>
          <a:noFill/>
          <a:ln>
            <a:noFill/>
          </a:ln>
        </p:spPr>
        <p:txBody>
          <a:bodyPr anchorCtr="0" anchor="t" bIns="34275" lIns="68575" spcFirstLastPara="1" rIns="68575" wrap="square" tIns="34275">
            <a:spAutoFit/>
          </a:bodyPr>
          <a:lstStyle/>
          <a:p>
            <a:pPr indent="0" lvl="0" marL="0" rtl="0" algn="just">
              <a:spcBef>
                <a:spcPts val="0"/>
              </a:spcBef>
              <a:spcAft>
                <a:spcPts val="0"/>
              </a:spcAft>
              <a:buClr>
                <a:schemeClr val="dk1"/>
              </a:buClr>
              <a:buFont typeface="Arial"/>
              <a:buNone/>
            </a:pPr>
            <a:r>
              <a:rPr lang="pt-BR" sz="1100">
                <a:solidFill>
                  <a:schemeClr val="lt1"/>
                </a:solidFill>
                <a:latin typeface="Roboto"/>
                <a:ea typeface="Roboto"/>
                <a:cs typeface="Roboto"/>
                <a:sym typeface="Roboto"/>
              </a:rPr>
              <a:t>Elug SP - Meetup 2023</a:t>
            </a:r>
            <a:endParaRPr sz="1100">
              <a:solidFill>
                <a:schemeClr val="lt1"/>
              </a:solidFill>
              <a:latin typeface="Roboto"/>
              <a:ea typeface="Roboto"/>
              <a:cs typeface="Roboto"/>
              <a:sym typeface="Roboto"/>
            </a:endParaRPr>
          </a:p>
          <a:p>
            <a:pPr indent="0" lvl="0" marL="0" marR="0" rtl="0" algn="just">
              <a:spcBef>
                <a:spcPts val="0"/>
              </a:spcBef>
              <a:spcAft>
                <a:spcPts val="0"/>
              </a:spcAft>
              <a:buNone/>
            </a:pPr>
            <a:r>
              <a:t/>
            </a:r>
            <a:endParaRPr sz="1100">
              <a:solidFill>
                <a:schemeClr val="lt1"/>
              </a:solidFill>
              <a:latin typeface="Roboto"/>
              <a:ea typeface="Roboto"/>
              <a:cs typeface="Roboto"/>
              <a:sym typeface="Roboto"/>
            </a:endParaRPr>
          </a:p>
        </p:txBody>
      </p:sp>
      <p:pic>
        <p:nvPicPr>
          <p:cNvPr id="562" name="Google Shape;562;p64"/>
          <p:cNvPicPr preferRelativeResize="0"/>
          <p:nvPr/>
        </p:nvPicPr>
        <p:blipFill>
          <a:blip r:embed="rId4">
            <a:alphaModFix/>
          </a:blip>
          <a:stretch>
            <a:fillRect/>
          </a:stretch>
        </p:blipFill>
        <p:spPr>
          <a:xfrm>
            <a:off x="4668800" y="1300263"/>
            <a:ext cx="4267052" cy="265450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6" name="Shape 566"/>
        <p:cNvGrpSpPr/>
        <p:nvPr/>
      </p:nvGrpSpPr>
      <p:grpSpPr>
        <a:xfrm>
          <a:off x="0" y="0"/>
          <a:ext cx="0" cy="0"/>
          <a:chOff x="0" y="0"/>
          <a:chExt cx="0" cy="0"/>
        </a:xfrm>
      </p:grpSpPr>
      <p:sp>
        <p:nvSpPr>
          <p:cNvPr id="567" name="Google Shape;567;p65"/>
          <p:cNvSpPr txBox="1"/>
          <p:nvPr>
            <p:ph idx="1" type="body"/>
          </p:nvPr>
        </p:nvSpPr>
        <p:spPr>
          <a:xfrm>
            <a:off x="628650" y="1244500"/>
            <a:ext cx="3943500" cy="3033300"/>
          </a:xfrm>
          <a:prstGeom prst="rect">
            <a:avLst/>
          </a:prstGeom>
          <a:noFill/>
          <a:ln>
            <a:noFill/>
          </a:ln>
        </p:spPr>
        <p:txBody>
          <a:bodyPr anchorCtr="0" anchor="t" bIns="34275" lIns="68575" spcFirstLastPara="1" rIns="68575" wrap="square" tIns="34275">
            <a:noAutofit/>
          </a:bodyPr>
          <a:lstStyle/>
          <a:p>
            <a:pPr indent="-177800" lvl="0" marL="177800" rtl="0" algn="l">
              <a:lnSpc>
                <a:spcPct val="115000"/>
              </a:lnSpc>
              <a:spcBef>
                <a:spcPts val="1200"/>
              </a:spcBef>
              <a:spcAft>
                <a:spcPts val="0"/>
              </a:spcAft>
              <a:buSzPts val="1400"/>
              <a:buChar char="•"/>
            </a:pPr>
            <a:r>
              <a:rPr lang="pt-BR" sz="1400">
                <a:latin typeface="Arial"/>
                <a:ea typeface="Arial"/>
                <a:cs typeface="Arial"/>
                <a:sym typeface="Arial"/>
              </a:rPr>
              <a:t>Forward a request that was sent to one Actor to be handled by another Actor.</a:t>
            </a:r>
            <a:br>
              <a:rPr lang="pt-BR" sz="1400">
                <a:latin typeface="Arial"/>
                <a:ea typeface="Arial"/>
                <a:cs typeface="Arial"/>
                <a:sym typeface="Arial"/>
              </a:rPr>
            </a:br>
            <a:endParaRPr sz="1400">
              <a:latin typeface="Arial"/>
              <a:ea typeface="Arial"/>
              <a:cs typeface="Arial"/>
              <a:sym typeface="Arial"/>
            </a:endParaRPr>
          </a:p>
          <a:p>
            <a:pPr indent="-177800" lvl="0" marL="177800" rtl="0" algn="l">
              <a:lnSpc>
                <a:spcPct val="115000"/>
              </a:lnSpc>
              <a:spcBef>
                <a:spcPts val="0"/>
              </a:spcBef>
              <a:spcAft>
                <a:spcPts val="0"/>
              </a:spcAft>
              <a:buSzPts val="1400"/>
              <a:buFont typeface="Arial"/>
              <a:buChar char="•"/>
            </a:pPr>
            <a:r>
              <a:rPr lang="pt-BR" sz="1400">
                <a:latin typeface="Arial"/>
                <a:ea typeface="Arial"/>
                <a:cs typeface="Arial"/>
                <a:sym typeface="Arial"/>
              </a:rPr>
              <a:t>Very useful for creating routings between actors</a:t>
            </a:r>
            <a:r>
              <a:rPr lang="pt-BR" sz="1400">
                <a:latin typeface="Arial"/>
                <a:ea typeface="Arial"/>
                <a:cs typeface="Arial"/>
                <a:sym typeface="Arial"/>
              </a:rPr>
              <a:t>.</a:t>
            </a:r>
            <a:endParaRPr sz="1400">
              <a:latin typeface="Arial"/>
              <a:ea typeface="Arial"/>
              <a:cs typeface="Arial"/>
              <a:sym typeface="Arial"/>
            </a:endParaRPr>
          </a:p>
          <a:p>
            <a:pPr indent="0" lvl="0" marL="177800" rtl="0" algn="l">
              <a:lnSpc>
                <a:spcPct val="90000"/>
              </a:lnSpc>
              <a:spcBef>
                <a:spcPts val="1200"/>
              </a:spcBef>
              <a:spcAft>
                <a:spcPts val="0"/>
              </a:spcAft>
              <a:buNone/>
            </a:pPr>
            <a:r>
              <a:t/>
            </a:r>
            <a:endParaRPr sz="900">
              <a:latin typeface="Roboto"/>
              <a:ea typeface="Roboto"/>
              <a:cs typeface="Roboto"/>
              <a:sym typeface="Roboto"/>
            </a:endParaRPr>
          </a:p>
          <a:p>
            <a:pPr indent="-38100" lvl="0" marL="177800" rtl="0" algn="l">
              <a:lnSpc>
                <a:spcPct val="90000"/>
              </a:lnSpc>
              <a:spcBef>
                <a:spcPts val="800"/>
              </a:spcBef>
              <a:spcAft>
                <a:spcPts val="0"/>
              </a:spcAft>
              <a:buClr>
                <a:schemeClr val="dk1"/>
              </a:buClr>
              <a:buSzPts val="2100"/>
              <a:buNone/>
            </a:pPr>
            <a:r>
              <a:t/>
            </a:r>
            <a:endParaRPr i="1" sz="900">
              <a:latin typeface="Roboto"/>
              <a:ea typeface="Roboto"/>
              <a:cs typeface="Roboto"/>
              <a:sym typeface="Roboto"/>
            </a:endParaRPr>
          </a:p>
          <a:p>
            <a:pPr indent="-63500" lvl="1" marL="520700" rtl="0" algn="l">
              <a:lnSpc>
                <a:spcPct val="90000"/>
              </a:lnSpc>
              <a:spcBef>
                <a:spcPts val="400"/>
              </a:spcBef>
              <a:spcAft>
                <a:spcPts val="0"/>
              </a:spcAft>
              <a:buClr>
                <a:schemeClr val="dk1"/>
              </a:buClr>
              <a:buSzPts val="1800"/>
              <a:buNone/>
            </a:pPr>
            <a:r>
              <a:t/>
            </a:r>
            <a:endParaRPr sz="900">
              <a:latin typeface="Roboto"/>
              <a:ea typeface="Roboto"/>
              <a:cs typeface="Roboto"/>
              <a:sym typeface="Roboto"/>
            </a:endParaRPr>
          </a:p>
        </p:txBody>
      </p:sp>
      <p:sp>
        <p:nvSpPr>
          <p:cNvPr id="568" name="Google Shape;568;p65"/>
          <p:cNvSpPr txBox="1"/>
          <p:nvPr/>
        </p:nvSpPr>
        <p:spPr>
          <a:xfrm>
            <a:off x="6733394" y="111307"/>
            <a:ext cx="1899000" cy="241500"/>
          </a:xfrm>
          <a:prstGeom prst="rect">
            <a:avLst/>
          </a:prstGeom>
          <a:noFill/>
          <a:ln>
            <a:noFill/>
          </a:ln>
        </p:spPr>
        <p:txBody>
          <a:bodyPr anchorCtr="0" anchor="ctr" bIns="34275" lIns="68575" spcFirstLastPara="1" rIns="68575" wrap="square" tIns="34275">
            <a:normAutofit/>
          </a:bodyPr>
          <a:lstStyle/>
          <a:p>
            <a:pPr indent="0" lvl="0" marL="0" marR="0" rtl="0" algn="r">
              <a:lnSpc>
                <a:spcPct val="90000"/>
              </a:lnSpc>
              <a:spcBef>
                <a:spcPts val="0"/>
              </a:spcBef>
              <a:spcAft>
                <a:spcPts val="0"/>
              </a:spcAft>
              <a:buClr>
                <a:schemeClr val="dk1"/>
              </a:buClr>
              <a:buSzPts val="1100"/>
              <a:buFont typeface="Calibri"/>
              <a:buNone/>
            </a:pPr>
            <a:r>
              <a:t/>
            </a:r>
            <a:endParaRPr b="1" i="0" sz="1100" u="none" cap="none" strike="noStrike">
              <a:solidFill>
                <a:schemeClr val="dk1"/>
              </a:solidFill>
              <a:latin typeface="Roboto"/>
              <a:ea typeface="Roboto"/>
              <a:cs typeface="Roboto"/>
              <a:sym typeface="Roboto"/>
            </a:endParaRPr>
          </a:p>
        </p:txBody>
      </p:sp>
      <p:sp>
        <p:nvSpPr>
          <p:cNvPr id="569" name="Google Shape;569;p65"/>
          <p:cNvSpPr txBox="1"/>
          <p:nvPr/>
        </p:nvSpPr>
        <p:spPr>
          <a:xfrm>
            <a:off x="6413942" y="4759545"/>
            <a:ext cx="138600" cy="2385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t/>
            </a:r>
            <a:endParaRPr b="0" i="0" sz="1100" u="none" cap="none" strike="noStrike">
              <a:solidFill>
                <a:schemeClr val="lt1"/>
              </a:solidFill>
              <a:latin typeface="Roboto"/>
              <a:ea typeface="Roboto"/>
              <a:cs typeface="Roboto"/>
              <a:sym typeface="Roboto"/>
            </a:endParaRPr>
          </a:p>
        </p:txBody>
      </p:sp>
      <p:sp>
        <p:nvSpPr>
          <p:cNvPr id="570" name="Google Shape;570;p65"/>
          <p:cNvSpPr txBox="1"/>
          <p:nvPr>
            <p:ph type="title"/>
          </p:nvPr>
        </p:nvSpPr>
        <p:spPr>
          <a:xfrm>
            <a:off x="628650" y="338700"/>
            <a:ext cx="39435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700"/>
              <a:buFont typeface="Roboto"/>
              <a:buNone/>
            </a:pPr>
            <a:r>
              <a:rPr lang="pt-BR" sz="2700">
                <a:latin typeface="Roboto"/>
                <a:ea typeface="Roboto"/>
                <a:cs typeface="Roboto"/>
                <a:sym typeface="Roboto"/>
              </a:rPr>
              <a:t>Workflows - Forwards</a:t>
            </a:r>
            <a:endParaRPr sz="2700">
              <a:latin typeface="Roboto"/>
              <a:ea typeface="Roboto"/>
              <a:cs typeface="Roboto"/>
              <a:sym typeface="Roboto"/>
            </a:endParaRPr>
          </a:p>
        </p:txBody>
      </p:sp>
      <p:sp>
        <p:nvSpPr>
          <p:cNvPr id="571" name="Google Shape;571;p65"/>
          <p:cNvSpPr txBox="1"/>
          <p:nvPr/>
        </p:nvSpPr>
        <p:spPr>
          <a:xfrm>
            <a:off x="6614015" y="111307"/>
            <a:ext cx="2018400" cy="241500"/>
          </a:xfrm>
          <a:prstGeom prst="rect">
            <a:avLst/>
          </a:prstGeom>
          <a:noFill/>
          <a:ln>
            <a:noFill/>
          </a:ln>
        </p:spPr>
        <p:txBody>
          <a:bodyPr anchorCtr="0" anchor="ctr" bIns="34275" lIns="68575" spcFirstLastPara="1" rIns="68575" wrap="square" tIns="34275">
            <a:normAutofit fontScale="70000" lnSpcReduction="20000"/>
          </a:bodyPr>
          <a:lstStyle/>
          <a:p>
            <a:pPr indent="0" lvl="0" marL="0" rtl="0" algn="r">
              <a:lnSpc>
                <a:spcPct val="90000"/>
              </a:lnSpc>
              <a:spcBef>
                <a:spcPts val="0"/>
              </a:spcBef>
              <a:spcAft>
                <a:spcPts val="0"/>
              </a:spcAft>
              <a:buClr>
                <a:schemeClr val="dk1"/>
              </a:buClr>
              <a:buSzPct val="100000"/>
              <a:buFont typeface="Roboto"/>
              <a:buNone/>
            </a:pPr>
            <a:r>
              <a:rPr lang="pt-BR" sz="1100">
                <a:solidFill>
                  <a:schemeClr val="dk1"/>
                </a:solidFill>
                <a:latin typeface="Roboto"/>
                <a:ea typeface="Roboto"/>
                <a:cs typeface="Roboto"/>
                <a:sym typeface="Roboto"/>
              </a:rPr>
              <a:t>eigr.io – Spawn Cloud Native Service Mesh</a:t>
            </a:r>
            <a:endParaRPr b="1" sz="1100">
              <a:solidFill>
                <a:schemeClr val="dk1"/>
              </a:solidFill>
              <a:latin typeface="Roboto"/>
              <a:ea typeface="Roboto"/>
              <a:cs typeface="Roboto"/>
              <a:sym typeface="Roboto"/>
            </a:endParaRPr>
          </a:p>
          <a:p>
            <a:pPr indent="0" lvl="0" marL="0" marR="0" rtl="0" algn="r">
              <a:lnSpc>
                <a:spcPct val="90000"/>
              </a:lnSpc>
              <a:spcBef>
                <a:spcPts val="0"/>
              </a:spcBef>
              <a:spcAft>
                <a:spcPts val="0"/>
              </a:spcAft>
              <a:buClr>
                <a:schemeClr val="dk1"/>
              </a:buClr>
              <a:buSzPct val="100000"/>
              <a:buFont typeface="Roboto"/>
              <a:buNone/>
            </a:pPr>
            <a:r>
              <a:t/>
            </a:r>
            <a:endParaRPr sz="1100">
              <a:solidFill>
                <a:schemeClr val="dk1"/>
              </a:solidFill>
              <a:latin typeface="Roboto"/>
              <a:ea typeface="Roboto"/>
              <a:cs typeface="Roboto"/>
              <a:sym typeface="Roboto"/>
            </a:endParaRPr>
          </a:p>
        </p:txBody>
      </p:sp>
      <p:sp>
        <p:nvSpPr>
          <p:cNvPr id="572" name="Google Shape;572;p65"/>
          <p:cNvSpPr txBox="1"/>
          <p:nvPr/>
        </p:nvSpPr>
        <p:spPr>
          <a:xfrm>
            <a:off x="5108921" y="4759545"/>
            <a:ext cx="2748600" cy="408000"/>
          </a:xfrm>
          <a:prstGeom prst="rect">
            <a:avLst/>
          </a:prstGeom>
          <a:noFill/>
          <a:ln>
            <a:noFill/>
          </a:ln>
        </p:spPr>
        <p:txBody>
          <a:bodyPr anchorCtr="0" anchor="t" bIns="34275" lIns="68575" spcFirstLastPara="1" rIns="68575" wrap="square" tIns="34275">
            <a:spAutoFit/>
          </a:bodyPr>
          <a:lstStyle/>
          <a:p>
            <a:pPr indent="0" lvl="0" marL="0" rtl="0" algn="just">
              <a:spcBef>
                <a:spcPts val="0"/>
              </a:spcBef>
              <a:spcAft>
                <a:spcPts val="0"/>
              </a:spcAft>
              <a:buClr>
                <a:schemeClr val="dk1"/>
              </a:buClr>
              <a:buFont typeface="Arial"/>
              <a:buNone/>
            </a:pPr>
            <a:r>
              <a:rPr lang="pt-BR" sz="1100">
                <a:solidFill>
                  <a:schemeClr val="lt1"/>
                </a:solidFill>
                <a:latin typeface="Roboto"/>
                <a:ea typeface="Roboto"/>
                <a:cs typeface="Roboto"/>
                <a:sym typeface="Roboto"/>
              </a:rPr>
              <a:t>Elug SP - Meetup 2023</a:t>
            </a:r>
            <a:endParaRPr sz="1100">
              <a:solidFill>
                <a:schemeClr val="lt1"/>
              </a:solidFill>
              <a:latin typeface="Roboto"/>
              <a:ea typeface="Roboto"/>
              <a:cs typeface="Roboto"/>
              <a:sym typeface="Roboto"/>
            </a:endParaRPr>
          </a:p>
          <a:p>
            <a:pPr indent="0" lvl="0" marL="0" marR="0" rtl="0" algn="just">
              <a:spcBef>
                <a:spcPts val="0"/>
              </a:spcBef>
              <a:spcAft>
                <a:spcPts val="0"/>
              </a:spcAft>
              <a:buNone/>
            </a:pPr>
            <a:r>
              <a:t/>
            </a:r>
            <a:endParaRPr sz="1100">
              <a:solidFill>
                <a:schemeClr val="lt1"/>
              </a:solidFill>
              <a:latin typeface="Roboto"/>
              <a:ea typeface="Roboto"/>
              <a:cs typeface="Roboto"/>
              <a:sym typeface="Roboto"/>
            </a:endParaRPr>
          </a:p>
        </p:txBody>
      </p:sp>
      <p:pic>
        <p:nvPicPr>
          <p:cNvPr id="573" name="Google Shape;573;p65"/>
          <p:cNvPicPr preferRelativeResize="0"/>
          <p:nvPr/>
        </p:nvPicPr>
        <p:blipFill>
          <a:blip r:embed="rId4">
            <a:alphaModFix/>
          </a:blip>
          <a:stretch>
            <a:fillRect/>
          </a:stretch>
        </p:blipFill>
        <p:spPr>
          <a:xfrm>
            <a:off x="4731525" y="1244507"/>
            <a:ext cx="4267051" cy="276854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7" name="Shape 577"/>
        <p:cNvGrpSpPr/>
        <p:nvPr/>
      </p:nvGrpSpPr>
      <p:grpSpPr>
        <a:xfrm>
          <a:off x="0" y="0"/>
          <a:ext cx="0" cy="0"/>
          <a:chOff x="0" y="0"/>
          <a:chExt cx="0" cy="0"/>
        </a:xfrm>
      </p:grpSpPr>
      <p:sp>
        <p:nvSpPr>
          <p:cNvPr id="578" name="Google Shape;578;p66"/>
          <p:cNvSpPr txBox="1"/>
          <p:nvPr>
            <p:ph idx="1" type="body"/>
          </p:nvPr>
        </p:nvSpPr>
        <p:spPr>
          <a:xfrm>
            <a:off x="628650" y="1244500"/>
            <a:ext cx="3943500" cy="1266900"/>
          </a:xfrm>
          <a:prstGeom prst="rect">
            <a:avLst/>
          </a:prstGeom>
          <a:noFill/>
          <a:ln>
            <a:noFill/>
          </a:ln>
        </p:spPr>
        <p:txBody>
          <a:bodyPr anchorCtr="0" anchor="t" bIns="34275" lIns="68575" spcFirstLastPara="1" rIns="68575" wrap="square" tIns="34275">
            <a:noAutofit/>
          </a:bodyPr>
          <a:lstStyle/>
          <a:p>
            <a:pPr indent="-177800" lvl="0" marL="177800" rtl="0" algn="l">
              <a:lnSpc>
                <a:spcPct val="115000"/>
              </a:lnSpc>
              <a:spcBef>
                <a:spcPts val="1200"/>
              </a:spcBef>
              <a:spcAft>
                <a:spcPts val="0"/>
              </a:spcAft>
              <a:buSzPts val="1400"/>
              <a:buChar char="•"/>
            </a:pPr>
            <a:r>
              <a:rPr lang="pt-BR" sz="1400">
                <a:latin typeface="Arial"/>
                <a:ea typeface="Arial"/>
                <a:cs typeface="Arial"/>
                <a:sym typeface="Arial"/>
              </a:rPr>
              <a:t>A forward forwards a request that was sent to one actor to be handled by another actor..</a:t>
            </a:r>
            <a:br>
              <a:rPr lang="pt-BR" sz="1400">
                <a:latin typeface="Arial"/>
                <a:ea typeface="Arial"/>
                <a:cs typeface="Arial"/>
                <a:sym typeface="Arial"/>
              </a:rPr>
            </a:br>
            <a:endParaRPr sz="1400">
              <a:latin typeface="Arial"/>
              <a:ea typeface="Arial"/>
              <a:cs typeface="Arial"/>
              <a:sym typeface="Arial"/>
            </a:endParaRPr>
          </a:p>
          <a:p>
            <a:pPr indent="-177800" lvl="0" marL="177800" rtl="0" algn="l">
              <a:lnSpc>
                <a:spcPct val="115000"/>
              </a:lnSpc>
              <a:spcBef>
                <a:spcPts val="0"/>
              </a:spcBef>
              <a:spcAft>
                <a:spcPts val="0"/>
              </a:spcAft>
              <a:buSzPts val="1400"/>
              <a:buFont typeface="Arial"/>
              <a:buChar char="•"/>
            </a:pPr>
            <a:r>
              <a:rPr lang="pt-BR" sz="1400">
                <a:latin typeface="Arial"/>
                <a:ea typeface="Arial"/>
                <a:cs typeface="Arial"/>
                <a:sym typeface="Arial"/>
              </a:rPr>
              <a:t>Very useful for creating routings between actors.</a:t>
            </a:r>
            <a:endParaRPr sz="1400">
              <a:latin typeface="Arial"/>
              <a:ea typeface="Arial"/>
              <a:cs typeface="Arial"/>
              <a:sym typeface="Arial"/>
            </a:endParaRPr>
          </a:p>
          <a:p>
            <a:pPr indent="0" lvl="0" marL="177800" rtl="0" algn="l">
              <a:lnSpc>
                <a:spcPct val="90000"/>
              </a:lnSpc>
              <a:spcBef>
                <a:spcPts val="1200"/>
              </a:spcBef>
              <a:spcAft>
                <a:spcPts val="0"/>
              </a:spcAft>
              <a:buNone/>
            </a:pPr>
            <a:r>
              <a:t/>
            </a:r>
            <a:endParaRPr sz="900">
              <a:latin typeface="Roboto"/>
              <a:ea typeface="Roboto"/>
              <a:cs typeface="Roboto"/>
              <a:sym typeface="Roboto"/>
            </a:endParaRPr>
          </a:p>
          <a:p>
            <a:pPr indent="-38100" lvl="0" marL="177800" rtl="0" algn="l">
              <a:lnSpc>
                <a:spcPct val="90000"/>
              </a:lnSpc>
              <a:spcBef>
                <a:spcPts val="800"/>
              </a:spcBef>
              <a:spcAft>
                <a:spcPts val="0"/>
              </a:spcAft>
              <a:buClr>
                <a:schemeClr val="dk1"/>
              </a:buClr>
              <a:buSzPts val="2100"/>
              <a:buNone/>
            </a:pPr>
            <a:r>
              <a:t/>
            </a:r>
            <a:endParaRPr i="1" sz="900">
              <a:latin typeface="Roboto"/>
              <a:ea typeface="Roboto"/>
              <a:cs typeface="Roboto"/>
              <a:sym typeface="Roboto"/>
            </a:endParaRPr>
          </a:p>
          <a:p>
            <a:pPr indent="-63500" lvl="1" marL="520700" rtl="0" algn="l">
              <a:lnSpc>
                <a:spcPct val="90000"/>
              </a:lnSpc>
              <a:spcBef>
                <a:spcPts val="400"/>
              </a:spcBef>
              <a:spcAft>
                <a:spcPts val="0"/>
              </a:spcAft>
              <a:buClr>
                <a:schemeClr val="dk1"/>
              </a:buClr>
              <a:buSzPts val="1800"/>
              <a:buNone/>
            </a:pPr>
            <a:r>
              <a:t/>
            </a:r>
            <a:endParaRPr sz="900">
              <a:latin typeface="Roboto"/>
              <a:ea typeface="Roboto"/>
              <a:cs typeface="Roboto"/>
              <a:sym typeface="Roboto"/>
            </a:endParaRPr>
          </a:p>
        </p:txBody>
      </p:sp>
      <p:sp>
        <p:nvSpPr>
          <p:cNvPr id="579" name="Google Shape;579;p66"/>
          <p:cNvSpPr txBox="1"/>
          <p:nvPr/>
        </p:nvSpPr>
        <p:spPr>
          <a:xfrm>
            <a:off x="6733394" y="111307"/>
            <a:ext cx="1899000" cy="241500"/>
          </a:xfrm>
          <a:prstGeom prst="rect">
            <a:avLst/>
          </a:prstGeom>
          <a:noFill/>
          <a:ln>
            <a:noFill/>
          </a:ln>
        </p:spPr>
        <p:txBody>
          <a:bodyPr anchorCtr="0" anchor="ctr" bIns="34275" lIns="68575" spcFirstLastPara="1" rIns="68575" wrap="square" tIns="34275">
            <a:normAutofit/>
          </a:bodyPr>
          <a:lstStyle/>
          <a:p>
            <a:pPr indent="0" lvl="0" marL="0" marR="0" rtl="0" algn="r">
              <a:lnSpc>
                <a:spcPct val="90000"/>
              </a:lnSpc>
              <a:spcBef>
                <a:spcPts val="0"/>
              </a:spcBef>
              <a:spcAft>
                <a:spcPts val="0"/>
              </a:spcAft>
              <a:buClr>
                <a:schemeClr val="dk1"/>
              </a:buClr>
              <a:buSzPts val="1100"/>
              <a:buFont typeface="Calibri"/>
              <a:buNone/>
            </a:pPr>
            <a:r>
              <a:t/>
            </a:r>
            <a:endParaRPr b="1" i="0" sz="1100" u="none" cap="none" strike="noStrike">
              <a:solidFill>
                <a:schemeClr val="dk1"/>
              </a:solidFill>
              <a:latin typeface="Roboto"/>
              <a:ea typeface="Roboto"/>
              <a:cs typeface="Roboto"/>
              <a:sym typeface="Roboto"/>
            </a:endParaRPr>
          </a:p>
        </p:txBody>
      </p:sp>
      <p:sp>
        <p:nvSpPr>
          <p:cNvPr id="580" name="Google Shape;580;p66"/>
          <p:cNvSpPr txBox="1"/>
          <p:nvPr/>
        </p:nvSpPr>
        <p:spPr>
          <a:xfrm>
            <a:off x="6413942" y="4759545"/>
            <a:ext cx="138600" cy="2385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t/>
            </a:r>
            <a:endParaRPr b="0" i="0" sz="1100" u="none" cap="none" strike="noStrike">
              <a:solidFill>
                <a:schemeClr val="lt1"/>
              </a:solidFill>
              <a:latin typeface="Roboto"/>
              <a:ea typeface="Roboto"/>
              <a:cs typeface="Roboto"/>
              <a:sym typeface="Roboto"/>
            </a:endParaRPr>
          </a:p>
        </p:txBody>
      </p:sp>
      <p:sp>
        <p:nvSpPr>
          <p:cNvPr id="581" name="Google Shape;581;p66"/>
          <p:cNvSpPr txBox="1"/>
          <p:nvPr>
            <p:ph type="title"/>
          </p:nvPr>
        </p:nvSpPr>
        <p:spPr>
          <a:xfrm>
            <a:off x="628650" y="338700"/>
            <a:ext cx="39435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700"/>
              <a:buFont typeface="Roboto"/>
              <a:buNone/>
            </a:pPr>
            <a:r>
              <a:rPr lang="pt-BR" sz="2700">
                <a:latin typeface="Roboto"/>
                <a:ea typeface="Roboto"/>
                <a:cs typeface="Roboto"/>
                <a:sym typeface="Roboto"/>
              </a:rPr>
              <a:t>Workflows - Pipes</a:t>
            </a:r>
            <a:endParaRPr sz="2700">
              <a:latin typeface="Roboto"/>
              <a:ea typeface="Roboto"/>
              <a:cs typeface="Roboto"/>
              <a:sym typeface="Roboto"/>
            </a:endParaRPr>
          </a:p>
        </p:txBody>
      </p:sp>
      <p:sp>
        <p:nvSpPr>
          <p:cNvPr id="582" name="Google Shape;582;p66"/>
          <p:cNvSpPr txBox="1"/>
          <p:nvPr/>
        </p:nvSpPr>
        <p:spPr>
          <a:xfrm>
            <a:off x="6614015" y="111307"/>
            <a:ext cx="2018400" cy="241500"/>
          </a:xfrm>
          <a:prstGeom prst="rect">
            <a:avLst/>
          </a:prstGeom>
          <a:noFill/>
          <a:ln>
            <a:noFill/>
          </a:ln>
        </p:spPr>
        <p:txBody>
          <a:bodyPr anchorCtr="0" anchor="ctr" bIns="34275" lIns="68575" spcFirstLastPara="1" rIns="68575" wrap="square" tIns="34275">
            <a:normAutofit fontScale="70000" lnSpcReduction="20000"/>
          </a:bodyPr>
          <a:lstStyle/>
          <a:p>
            <a:pPr indent="0" lvl="0" marL="0" rtl="0" algn="r">
              <a:lnSpc>
                <a:spcPct val="90000"/>
              </a:lnSpc>
              <a:spcBef>
                <a:spcPts val="0"/>
              </a:spcBef>
              <a:spcAft>
                <a:spcPts val="0"/>
              </a:spcAft>
              <a:buClr>
                <a:schemeClr val="dk1"/>
              </a:buClr>
              <a:buSzPct val="100000"/>
              <a:buFont typeface="Roboto"/>
              <a:buNone/>
            </a:pPr>
            <a:r>
              <a:rPr lang="pt-BR" sz="1100">
                <a:solidFill>
                  <a:schemeClr val="dk1"/>
                </a:solidFill>
                <a:latin typeface="Roboto"/>
                <a:ea typeface="Roboto"/>
                <a:cs typeface="Roboto"/>
                <a:sym typeface="Roboto"/>
              </a:rPr>
              <a:t>eigr.io – Spawn Cloud Native Service Mesh</a:t>
            </a:r>
            <a:endParaRPr b="1" sz="1100">
              <a:solidFill>
                <a:schemeClr val="dk1"/>
              </a:solidFill>
              <a:latin typeface="Roboto"/>
              <a:ea typeface="Roboto"/>
              <a:cs typeface="Roboto"/>
              <a:sym typeface="Roboto"/>
            </a:endParaRPr>
          </a:p>
          <a:p>
            <a:pPr indent="0" lvl="0" marL="0" marR="0" rtl="0" algn="r">
              <a:lnSpc>
                <a:spcPct val="90000"/>
              </a:lnSpc>
              <a:spcBef>
                <a:spcPts val="0"/>
              </a:spcBef>
              <a:spcAft>
                <a:spcPts val="0"/>
              </a:spcAft>
              <a:buClr>
                <a:schemeClr val="dk1"/>
              </a:buClr>
              <a:buSzPct val="100000"/>
              <a:buFont typeface="Roboto"/>
              <a:buNone/>
            </a:pPr>
            <a:r>
              <a:t/>
            </a:r>
            <a:endParaRPr sz="1100">
              <a:solidFill>
                <a:schemeClr val="dk1"/>
              </a:solidFill>
              <a:latin typeface="Roboto"/>
              <a:ea typeface="Roboto"/>
              <a:cs typeface="Roboto"/>
              <a:sym typeface="Roboto"/>
            </a:endParaRPr>
          </a:p>
        </p:txBody>
      </p:sp>
      <p:sp>
        <p:nvSpPr>
          <p:cNvPr id="583" name="Google Shape;583;p66"/>
          <p:cNvSpPr txBox="1"/>
          <p:nvPr/>
        </p:nvSpPr>
        <p:spPr>
          <a:xfrm>
            <a:off x="5108921" y="4759545"/>
            <a:ext cx="2748600" cy="408000"/>
          </a:xfrm>
          <a:prstGeom prst="rect">
            <a:avLst/>
          </a:prstGeom>
          <a:noFill/>
          <a:ln>
            <a:noFill/>
          </a:ln>
        </p:spPr>
        <p:txBody>
          <a:bodyPr anchorCtr="0" anchor="t" bIns="34275" lIns="68575" spcFirstLastPara="1" rIns="68575" wrap="square" tIns="34275">
            <a:spAutoFit/>
          </a:bodyPr>
          <a:lstStyle/>
          <a:p>
            <a:pPr indent="0" lvl="0" marL="0" rtl="0" algn="just">
              <a:spcBef>
                <a:spcPts val="0"/>
              </a:spcBef>
              <a:spcAft>
                <a:spcPts val="0"/>
              </a:spcAft>
              <a:buClr>
                <a:schemeClr val="dk1"/>
              </a:buClr>
              <a:buFont typeface="Arial"/>
              <a:buNone/>
            </a:pPr>
            <a:r>
              <a:rPr lang="pt-BR" sz="1100">
                <a:solidFill>
                  <a:schemeClr val="lt1"/>
                </a:solidFill>
                <a:latin typeface="Roboto"/>
                <a:ea typeface="Roboto"/>
                <a:cs typeface="Roboto"/>
                <a:sym typeface="Roboto"/>
              </a:rPr>
              <a:t>Elug SP - Meetup 2023</a:t>
            </a:r>
            <a:endParaRPr sz="1100">
              <a:solidFill>
                <a:schemeClr val="lt1"/>
              </a:solidFill>
              <a:latin typeface="Roboto"/>
              <a:ea typeface="Roboto"/>
              <a:cs typeface="Roboto"/>
              <a:sym typeface="Roboto"/>
            </a:endParaRPr>
          </a:p>
          <a:p>
            <a:pPr indent="0" lvl="0" marL="0" marR="0" rtl="0" algn="just">
              <a:spcBef>
                <a:spcPts val="0"/>
              </a:spcBef>
              <a:spcAft>
                <a:spcPts val="0"/>
              </a:spcAft>
              <a:buNone/>
            </a:pPr>
            <a:r>
              <a:t/>
            </a:r>
            <a:endParaRPr sz="1100">
              <a:solidFill>
                <a:schemeClr val="lt1"/>
              </a:solidFill>
              <a:latin typeface="Roboto"/>
              <a:ea typeface="Roboto"/>
              <a:cs typeface="Roboto"/>
              <a:sym typeface="Roboto"/>
            </a:endParaRPr>
          </a:p>
        </p:txBody>
      </p:sp>
      <p:pic>
        <p:nvPicPr>
          <p:cNvPr id="584" name="Google Shape;584;p66"/>
          <p:cNvPicPr preferRelativeResize="0"/>
          <p:nvPr/>
        </p:nvPicPr>
        <p:blipFill>
          <a:blip r:embed="rId4">
            <a:alphaModFix/>
          </a:blip>
          <a:stretch>
            <a:fillRect/>
          </a:stretch>
        </p:blipFill>
        <p:spPr>
          <a:xfrm>
            <a:off x="628662" y="2571750"/>
            <a:ext cx="6249825" cy="19586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8" name="Shape 588"/>
        <p:cNvGrpSpPr/>
        <p:nvPr/>
      </p:nvGrpSpPr>
      <p:grpSpPr>
        <a:xfrm>
          <a:off x="0" y="0"/>
          <a:ext cx="0" cy="0"/>
          <a:chOff x="0" y="0"/>
          <a:chExt cx="0" cy="0"/>
        </a:xfrm>
      </p:grpSpPr>
      <p:sp>
        <p:nvSpPr>
          <p:cNvPr id="589" name="Google Shape;589;p67"/>
          <p:cNvSpPr txBox="1"/>
          <p:nvPr/>
        </p:nvSpPr>
        <p:spPr>
          <a:xfrm>
            <a:off x="6733394" y="111307"/>
            <a:ext cx="1899000" cy="241500"/>
          </a:xfrm>
          <a:prstGeom prst="rect">
            <a:avLst/>
          </a:prstGeom>
          <a:noFill/>
          <a:ln>
            <a:noFill/>
          </a:ln>
        </p:spPr>
        <p:txBody>
          <a:bodyPr anchorCtr="0" anchor="ctr" bIns="34275" lIns="68575" spcFirstLastPara="1" rIns="68575" wrap="square" tIns="34275">
            <a:normAutofit/>
          </a:bodyPr>
          <a:lstStyle/>
          <a:p>
            <a:pPr indent="0" lvl="0" marL="0" marR="0" rtl="0" algn="r">
              <a:lnSpc>
                <a:spcPct val="90000"/>
              </a:lnSpc>
              <a:spcBef>
                <a:spcPts val="0"/>
              </a:spcBef>
              <a:spcAft>
                <a:spcPts val="0"/>
              </a:spcAft>
              <a:buClr>
                <a:schemeClr val="dk1"/>
              </a:buClr>
              <a:buSzPts val="1100"/>
              <a:buFont typeface="Calibri"/>
              <a:buNone/>
            </a:pPr>
            <a:r>
              <a:t/>
            </a:r>
            <a:endParaRPr b="1" i="0" sz="1100" u="none" cap="none" strike="noStrike">
              <a:solidFill>
                <a:schemeClr val="dk1"/>
              </a:solidFill>
              <a:latin typeface="Roboto"/>
              <a:ea typeface="Roboto"/>
              <a:cs typeface="Roboto"/>
              <a:sym typeface="Roboto"/>
            </a:endParaRPr>
          </a:p>
        </p:txBody>
      </p:sp>
      <p:sp>
        <p:nvSpPr>
          <p:cNvPr id="590" name="Google Shape;590;p67"/>
          <p:cNvSpPr txBox="1"/>
          <p:nvPr/>
        </p:nvSpPr>
        <p:spPr>
          <a:xfrm>
            <a:off x="6413942" y="4759545"/>
            <a:ext cx="138600" cy="2385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t/>
            </a:r>
            <a:endParaRPr b="0" i="0" sz="1100" u="none" cap="none" strike="noStrike">
              <a:solidFill>
                <a:schemeClr val="lt1"/>
              </a:solidFill>
              <a:latin typeface="Roboto"/>
              <a:ea typeface="Roboto"/>
              <a:cs typeface="Roboto"/>
              <a:sym typeface="Roboto"/>
            </a:endParaRPr>
          </a:p>
        </p:txBody>
      </p:sp>
      <p:sp>
        <p:nvSpPr>
          <p:cNvPr id="591" name="Google Shape;591;p67"/>
          <p:cNvSpPr txBox="1"/>
          <p:nvPr>
            <p:ph type="title"/>
          </p:nvPr>
        </p:nvSpPr>
        <p:spPr>
          <a:xfrm>
            <a:off x="628650" y="338700"/>
            <a:ext cx="57852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700"/>
              <a:buFont typeface="Roboto"/>
              <a:buNone/>
            </a:pPr>
            <a:r>
              <a:rPr lang="pt-BR" sz="2700">
                <a:latin typeface="Roboto"/>
                <a:ea typeface="Roboto"/>
                <a:cs typeface="Roboto"/>
                <a:sym typeface="Roboto"/>
              </a:rPr>
              <a:t>Workflows - Broadcast Sender</a:t>
            </a:r>
            <a:endParaRPr sz="2700">
              <a:latin typeface="Roboto"/>
              <a:ea typeface="Roboto"/>
              <a:cs typeface="Roboto"/>
              <a:sym typeface="Roboto"/>
            </a:endParaRPr>
          </a:p>
        </p:txBody>
      </p:sp>
      <p:sp>
        <p:nvSpPr>
          <p:cNvPr id="592" name="Google Shape;592;p67"/>
          <p:cNvSpPr txBox="1"/>
          <p:nvPr/>
        </p:nvSpPr>
        <p:spPr>
          <a:xfrm>
            <a:off x="6614015" y="111307"/>
            <a:ext cx="2018400" cy="241500"/>
          </a:xfrm>
          <a:prstGeom prst="rect">
            <a:avLst/>
          </a:prstGeom>
          <a:noFill/>
          <a:ln>
            <a:noFill/>
          </a:ln>
        </p:spPr>
        <p:txBody>
          <a:bodyPr anchorCtr="0" anchor="ctr" bIns="34275" lIns="68575" spcFirstLastPara="1" rIns="68575" wrap="square" tIns="34275">
            <a:normAutofit fontScale="70000" lnSpcReduction="20000"/>
          </a:bodyPr>
          <a:lstStyle/>
          <a:p>
            <a:pPr indent="0" lvl="0" marL="0" rtl="0" algn="r">
              <a:lnSpc>
                <a:spcPct val="90000"/>
              </a:lnSpc>
              <a:spcBef>
                <a:spcPts val="0"/>
              </a:spcBef>
              <a:spcAft>
                <a:spcPts val="0"/>
              </a:spcAft>
              <a:buClr>
                <a:schemeClr val="dk1"/>
              </a:buClr>
              <a:buSzPct val="100000"/>
              <a:buFont typeface="Roboto"/>
              <a:buNone/>
            </a:pPr>
            <a:r>
              <a:rPr lang="pt-BR" sz="1100">
                <a:solidFill>
                  <a:schemeClr val="dk1"/>
                </a:solidFill>
                <a:latin typeface="Roboto"/>
                <a:ea typeface="Roboto"/>
                <a:cs typeface="Roboto"/>
                <a:sym typeface="Roboto"/>
              </a:rPr>
              <a:t>eigr.io – Spawn Cloud Native Service Mesh</a:t>
            </a:r>
            <a:endParaRPr b="1" sz="1100">
              <a:solidFill>
                <a:schemeClr val="dk1"/>
              </a:solidFill>
              <a:latin typeface="Roboto"/>
              <a:ea typeface="Roboto"/>
              <a:cs typeface="Roboto"/>
              <a:sym typeface="Roboto"/>
            </a:endParaRPr>
          </a:p>
          <a:p>
            <a:pPr indent="0" lvl="0" marL="0" marR="0" rtl="0" algn="r">
              <a:lnSpc>
                <a:spcPct val="90000"/>
              </a:lnSpc>
              <a:spcBef>
                <a:spcPts val="0"/>
              </a:spcBef>
              <a:spcAft>
                <a:spcPts val="0"/>
              </a:spcAft>
              <a:buClr>
                <a:schemeClr val="dk1"/>
              </a:buClr>
              <a:buSzPct val="100000"/>
              <a:buFont typeface="Roboto"/>
              <a:buNone/>
            </a:pPr>
            <a:r>
              <a:t/>
            </a:r>
            <a:endParaRPr sz="1100">
              <a:solidFill>
                <a:schemeClr val="dk1"/>
              </a:solidFill>
              <a:latin typeface="Roboto"/>
              <a:ea typeface="Roboto"/>
              <a:cs typeface="Roboto"/>
              <a:sym typeface="Roboto"/>
            </a:endParaRPr>
          </a:p>
        </p:txBody>
      </p:sp>
      <p:sp>
        <p:nvSpPr>
          <p:cNvPr id="593" name="Google Shape;593;p67"/>
          <p:cNvSpPr txBox="1"/>
          <p:nvPr/>
        </p:nvSpPr>
        <p:spPr>
          <a:xfrm>
            <a:off x="5108921" y="4759545"/>
            <a:ext cx="2748600" cy="408000"/>
          </a:xfrm>
          <a:prstGeom prst="rect">
            <a:avLst/>
          </a:prstGeom>
          <a:noFill/>
          <a:ln>
            <a:noFill/>
          </a:ln>
        </p:spPr>
        <p:txBody>
          <a:bodyPr anchorCtr="0" anchor="t" bIns="34275" lIns="68575" spcFirstLastPara="1" rIns="68575" wrap="square" tIns="34275">
            <a:spAutoFit/>
          </a:bodyPr>
          <a:lstStyle/>
          <a:p>
            <a:pPr indent="0" lvl="0" marL="0" rtl="0" algn="just">
              <a:spcBef>
                <a:spcPts val="0"/>
              </a:spcBef>
              <a:spcAft>
                <a:spcPts val="0"/>
              </a:spcAft>
              <a:buClr>
                <a:schemeClr val="dk1"/>
              </a:buClr>
              <a:buFont typeface="Arial"/>
              <a:buNone/>
            </a:pPr>
            <a:r>
              <a:rPr lang="pt-BR" sz="1100">
                <a:solidFill>
                  <a:schemeClr val="lt1"/>
                </a:solidFill>
                <a:latin typeface="Roboto"/>
                <a:ea typeface="Roboto"/>
                <a:cs typeface="Roboto"/>
                <a:sym typeface="Roboto"/>
              </a:rPr>
              <a:t>Elug SP - Meetup 2023</a:t>
            </a:r>
            <a:endParaRPr sz="1100">
              <a:solidFill>
                <a:schemeClr val="lt1"/>
              </a:solidFill>
              <a:latin typeface="Roboto"/>
              <a:ea typeface="Roboto"/>
              <a:cs typeface="Roboto"/>
              <a:sym typeface="Roboto"/>
            </a:endParaRPr>
          </a:p>
          <a:p>
            <a:pPr indent="0" lvl="0" marL="0" marR="0" rtl="0" algn="just">
              <a:spcBef>
                <a:spcPts val="0"/>
              </a:spcBef>
              <a:spcAft>
                <a:spcPts val="0"/>
              </a:spcAft>
              <a:buNone/>
            </a:pPr>
            <a:r>
              <a:t/>
            </a:r>
            <a:endParaRPr sz="1100">
              <a:solidFill>
                <a:schemeClr val="lt1"/>
              </a:solidFill>
              <a:latin typeface="Roboto"/>
              <a:ea typeface="Roboto"/>
              <a:cs typeface="Roboto"/>
              <a:sym typeface="Roboto"/>
            </a:endParaRPr>
          </a:p>
        </p:txBody>
      </p:sp>
      <p:pic>
        <p:nvPicPr>
          <p:cNvPr id="594" name="Google Shape;594;p67"/>
          <p:cNvPicPr preferRelativeResize="0"/>
          <p:nvPr/>
        </p:nvPicPr>
        <p:blipFill>
          <a:blip r:embed="rId4">
            <a:alphaModFix/>
          </a:blip>
          <a:stretch>
            <a:fillRect/>
          </a:stretch>
        </p:blipFill>
        <p:spPr>
          <a:xfrm>
            <a:off x="619125" y="1533525"/>
            <a:ext cx="7905750" cy="20764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8" name="Shape 598"/>
        <p:cNvGrpSpPr/>
        <p:nvPr/>
      </p:nvGrpSpPr>
      <p:grpSpPr>
        <a:xfrm>
          <a:off x="0" y="0"/>
          <a:ext cx="0" cy="0"/>
          <a:chOff x="0" y="0"/>
          <a:chExt cx="0" cy="0"/>
        </a:xfrm>
      </p:grpSpPr>
      <p:sp>
        <p:nvSpPr>
          <p:cNvPr id="599" name="Google Shape;599;p68"/>
          <p:cNvSpPr txBox="1"/>
          <p:nvPr/>
        </p:nvSpPr>
        <p:spPr>
          <a:xfrm>
            <a:off x="6733394" y="111307"/>
            <a:ext cx="1899000" cy="241500"/>
          </a:xfrm>
          <a:prstGeom prst="rect">
            <a:avLst/>
          </a:prstGeom>
          <a:noFill/>
          <a:ln>
            <a:noFill/>
          </a:ln>
        </p:spPr>
        <p:txBody>
          <a:bodyPr anchorCtr="0" anchor="ctr" bIns="34275" lIns="68575" spcFirstLastPara="1" rIns="68575" wrap="square" tIns="34275">
            <a:normAutofit/>
          </a:bodyPr>
          <a:lstStyle/>
          <a:p>
            <a:pPr indent="0" lvl="0" marL="0" marR="0" rtl="0" algn="r">
              <a:lnSpc>
                <a:spcPct val="90000"/>
              </a:lnSpc>
              <a:spcBef>
                <a:spcPts val="0"/>
              </a:spcBef>
              <a:spcAft>
                <a:spcPts val="0"/>
              </a:spcAft>
              <a:buClr>
                <a:schemeClr val="dk1"/>
              </a:buClr>
              <a:buSzPts val="1100"/>
              <a:buFont typeface="Calibri"/>
              <a:buNone/>
            </a:pPr>
            <a:r>
              <a:t/>
            </a:r>
            <a:endParaRPr b="1" i="0" sz="1100" u="none" cap="none" strike="noStrike">
              <a:solidFill>
                <a:schemeClr val="dk1"/>
              </a:solidFill>
              <a:latin typeface="Roboto"/>
              <a:ea typeface="Roboto"/>
              <a:cs typeface="Roboto"/>
              <a:sym typeface="Roboto"/>
            </a:endParaRPr>
          </a:p>
        </p:txBody>
      </p:sp>
      <p:sp>
        <p:nvSpPr>
          <p:cNvPr id="600" name="Google Shape;600;p68"/>
          <p:cNvSpPr txBox="1"/>
          <p:nvPr/>
        </p:nvSpPr>
        <p:spPr>
          <a:xfrm>
            <a:off x="6413942" y="4759545"/>
            <a:ext cx="138600" cy="2385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t/>
            </a:r>
            <a:endParaRPr b="0" i="0" sz="1100" u="none" cap="none" strike="noStrike">
              <a:solidFill>
                <a:schemeClr val="lt1"/>
              </a:solidFill>
              <a:latin typeface="Roboto"/>
              <a:ea typeface="Roboto"/>
              <a:cs typeface="Roboto"/>
              <a:sym typeface="Roboto"/>
            </a:endParaRPr>
          </a:p>
        </p:txBody>
      </p:sp>
      <p:sp>
        <p:nvSpPr>
          <p:cNvPr id="601" name="Google Shape;601;p68"/>
          <p:cNvSpPr txBox="1"/>
          <p:nvPr>
            <p:ph type="title"/>
          </p:nvPr>
        </p:nvSpPr>
        <p:spPr>
          <a:xfrm>
            <a:off x="628650" y="338700"/>
            <a:ext cx="57852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700"/>
              <a:buFont typeface="Roboto"/>
              <a:buNone/>
            </a:pPr>
            <a:r>
              <a:rPr lang="pt-BR" sz="2700">
                <a:latin typeface="Roboto"/>
                <a:ea typeface="Roboto"/>
                <a:cs typeface="Roboto"/>
                <a:sym typeface="Roboto"/>
              </a:rPr>
              <a:t>Workflows - Broadcast Receiver</a:t>
            </a:r>
            <a:endParaRPr sz="2700">
              <a:latin typeface="Roboto"/>
              <a:ea typeface="Roboto"/>
              <a:cs typeface="Roboto"/>
              <a:sym typeface="Roboto"/>
            </a:endParaRPr>
          </a:p>
        </p:txBody>
      </p:sp>
      <p:sp>
        <p:nvSpPr>
          <p:cNvPr id="602" name="Google Shape;602;p68"/>
          <p:cNvSpPr txBox="1"/>
          <p:nvPr/>
        </p:nvSpPr>
        <p:spPr>
          <a:xfrm>
            <a:off x="6614015" y="111307"/>
            <a:ext cx="2018400" cy="241500"/>
          </a:xfrm>
          <a:prstGeom prst="rect">
            <a:avLst/>
          </a:prstGeom>
          <a:noFill/>
          <a:ln>
            <a:noFill/>
          </a:ln>
        </p:spPr>
        <p:txBody>
          <a:bodyPr anchorCtr="0" anchor="ctr" bIns="34275" lIns="68575" spcFirstLastPara="1" rIns="68575" wrap="square" tIns="34275">
            <a:normAutofit fontScale="70000" lnSpcReduction="20000"/>
          </a:bodyPr>
          <a:lstStyle/>
          <a:p>
            <a:pPr indent="0" lvl="0" marL="0" rtl="0" algn="r">
              <a:lnSpc>
                <a:spcPct val="90000"/>
              </a:lnSpc>
              <a:spcBef>
                <a:spcPts val="0"/>
              </a:spcBef>
              <a:spcAft>
                <a:spcPts val="0"/>
              </a:spcAft>
              <a:buClr>
                <a:schemeClr val="dk1"/>
              </a:buClr>
              <a:buSzPct val="100000"/>
              <a:buFont typeface="Roboto"/>
              <a:buNone/>
            </a:pPr>
            <a:r>
              <a:rPr lang="pt-BR" sz="1100">
                <a:solidFill>
                  <a:schemeClr val="dk1"/>
                </a:solidFill>
                <a:latin typeface="Roboto"/>
                <a:ea typeface="Roboto"/>
                <a:cs typeface="Roboto"/>
                <a:sym typeface="Roboto"/>
              </a:rPr>
              <a:t>eigr.io – Spawn Cloud Native Service Mesh</a:t>
            </a:r>
            <a:endParaRPr b="1" sz="1100">
              <a:solidFill>
                <a:schemeClr val="dk1"/>
              </a:solidFill>
              <a:latin typeface="Roboto"/>
              <a:ea typeface="Roboto"/>
              <a:cs typeface="Roboto"/>
              <a:sym typeface="Roboto"/>
            </a:endParaRPr>
          </a:p>
          <a:p>
            <a:pPr indent="0" lvl="0" marL="0" marR="0" rtl="0" algn="r">
              <a:lnSpc>
                <a:spcPct val="90000"/>
              </a:lnSpc>
              <a:spcBef>
                <a:spcPts val="0"/>
              </a:spcBef>
              <a:spcAft>
                <a:spcPts val="0"/>
              </a:spcAft>
              <a:buClr>
                <a:schemeClr val="dk1"/>
              </a:buClr>
              <a:buSzPct val="100000"/>
              <a:buFont typeface="Roboto"/>
              <a:buNone/>
            </a:pPr>
            <a:r>
              <a:t/>
            </a:r>
            <a:endParaRPr sz="1100">
              <a:solidFill>
                <a:schemeClr val="dk1"/>
              </a:solidFill>
              <a:latin typeface="Roboto"/>
              <a:ea typeface="Roboto"/>
              <a:cs typeface="Roboto"/>
              <a:sym typeface="Roboto"/>
            </a:endParaRPr>
          </a:p>
        </p:txBody>
      </p:sp>
      <p:sp>
        <p:nvSpPr>
          <p:cNvPr id="603" name="Google Shape;603;p68"/>
          <p:cNvSpPr txBox="1"/>
          <p:nvPr/>
        </p:nvSpPr>
        <p:spPr>
          <a:xfrm>
            <a:off x="5108921" y="4759545"/>
            <a:ext cx="2748600" cy="408000"/>
          </a:xfrm>
          <a:prstGeom prst="rect">
            <a:avLst/>
          </a:prstGeom>
          <a:noFill/>
          <a:ln>
            <a:noFill/>
          </a:ln>
        </p:spPr>
        <p:txBody>
          <a:bodyPr anchorCtr="0" anchor="t" bIns="34275" lIns="68575" spcFirstLastPara="1" rIns="68575" wrap="square" tIns="34275">
            <a:spAutoFit/>
          </a:bodyPr>
          <a:lstStyle/>
          <a:p>
            <a:pPr indent="0" lvl="0" marL="0" rtl="0" algn="just">
              <a:spcBef>
                <a:spcPts val="0"/>
              </a:spcBef>
              <a:spcAft>
                <a:spcPts val="0"/>
              </a:spcAft>
              <a:buClr>
                <a:schemeClr val="dk1"/>
              </a:buClr>
              <a:buFont typeface="Arial"/>
              <a:buNone/>
            </a:pPr>
            <a:r>
              <a:rPr lang="pt-BR" sz="1100">
                <a:solidFill>
                  <a:schemeClr val="lt1"/>
                </a:solidFill>
                <a:latin typeface="Roboto"/>
                <a:ea typeface="Roboto"/>
                <a:cs typeface="Roboto"/>
                <a:sym typeface="Roboto"/>
              </a:rPr>
              <a:t>Elug SP - Meetup 2023</a:t>
            </a:r>
            <a:endParaRPr sz="1100">
              <a:solidFill>
                <a:schemeClr val="lt1"/>
              </a:solidFill>
              <a:latin typeface="Roboto"/>
              <a:ea typeface="Roboto"/>
              <a:cs typeface="Roboto"/>
              <a:sym typeface="Roboto"/>
            </a:endParaRPr>
          </a:p>
          <a:p>
            <a:pPr indent="0" lvl="0" marL="0" marR="0" rtl="0" algn="just">
              <a:spcBef>
                <a:spcPts val="0"/>
              </a:spcBef>
              <a:spcAft>
                <a:spcPts val="0"/>
              </a:spcAft>
              <a:buNone/>
            </a:pPr>
            <a:r>
              <a:t/>
            </a:r>
            <a:endParaRPr sz="1100">
              <a:solidFill>
                <a:schemeClr val="lt1"/>
              </a:solidFill>
              <a:latin typeface="Roboto"/>
              <a:ea typeface="Roboto"/>
              <a:cs typeface="Roboto"/>
              <a:sym typeface="Roboto"/>
            </a:endParaRPr>
          </a:p>
        </p:txBody>
      </p:sp>
      <p:pic>
        <p:nvPicPr>
          <p:cNvPr id="604" name="Google Shape;604;p68"/>
          <p:cNvPicPr preferRelativeResize="0"/>
          <p:nvPr/>
        </p:nvPicPr>
        <p:blipFill>
          <a:blip r:embed="rId4">
            <a:alphaModFix/>
          </a:blip>
          <a:stretch>
            <a:fillRect/>
          </a:stretch>
        </p:blipFill>
        <p:spPr>
          <a:xfrm>
            <a:off x="557213" y="1023938"/>
            <a:ext cx="8029575" cy="30956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8" name="Shape 608"/>
        <p:cNvGrpSpPr/>
        <p:nvPr/>
      </p:nvGrpSpPr>
      <p:grpSpPr>
        <a:xfrm>
          <a:off x="0" y="0"/>
          <a:ext cx="0" cy="0"/>
          <a:chOff x="0" y="0"/>
          <a:chExt cx="0" cy="0"/>
        </a:xfrm>
      </p:grpSpPr>
      <p:sp>
        <p:nvSpPr>
          <p:cNvPr id="609" name="Google Shape;609;p69"/>
          <p:cNvSpPr txBox="1"/>
          <p:nvPr/>
        </p:nvSpPr>
        <p:spPr>
          <a:xfrm>
            <a:off x="6733394" y="111307"/>
            <a:ext cx="1899000" cy="241500"/>
          </a:xfrm>
          <a:prstGeom prst="rect">
            <a:avLst/>
          </a:prstGeom>
          <a:noFill/>
          <a:ln>
            <a:noFill/>
          </a:ln>
        </p:spPr>
        <p:txBody>
          <a:bodyPr anchorCtr="0" anchor="ctr" bIns="34275" lIns="68575" spcFirstLastPara="1" rIns="68575" wrap="square" tIns="34275">
            <a:normAutofit/>
          </a:bodyPr>
          <a:lstStyle/>
          <a:p>
            <a:pPr indent="0" lvl="0" marL="0" marR="0" rtl="0" algn="r">
              <a:lnSpc>
                <a:spcPct val="90000"/>
              </a:lnSpc>
              <a:spcBef>
                <a:spcPts val="0"/>
              </a:spcBef>
              <a:spcAft>
                <a:spcPts val="0"/>
              </a:spcAft>
              <a:buClr>
                <a:schemeClr val="dk1"/>
              </a:buClr>
              <a:buSzPts val="1100"/>
              <a:buFont typeface="Calibri"/>
              <a:buNone/>
            </a:pPr>
            <a:r>
              <a:t/>
            </a:r>
            <a:endParaRPr b="1" i="0" sz="1100" u="none" cap="none" strike="noStrike">
              <a:solidFill>
                <a:schemeClr val="dk1"/>
              </a:solidFill>
              <a:latin typeface="Roboto"/>
              <a:ea typeface="Roboto"/>
              <a:cs typeface="Roboto"/>
              <a:sym typeface="Roboto"/>
            </a:endParaRPr>
          </a:p>
        </p:txBody>
      </p:sp>
      <p:sp>
        <p:nvSpPr>
          <p:cNvPr id="610" name="Google Shape;610;p69"/>
          <p:cNvSpPr txBox="1"/>
          <p:nvPr/>
        </p:nvSpPr>
        <p:spPr>
          <a:xfrm>
            <a:off x="6413942" y="4759545"/>
            <a:ext cx="138600" cy="2385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t/>
            </a:r>
            <a:endParaRPr b="0" i="0" sz="1100" u="none" cap="none" strike="noStrike">
              <a:solidFill>
                <a:schemeClr val="lt1"/>
              </a:solidFill>
              <a:latin typeface="Roboto"/>
              <a:ea typeface="Roboto"/>
              <a:cs typeface="Roboto"/>
              <a:sym typeface="Roboto"/>
            </a:endParaRPr>
          </a:p>
        </p:txBody>
      </p:sp>
      <p:sp>
        <p:nvSpPr>
          <p:cNvPr id="611" name="Google Shape;611;p69"/>
          <p:cNvSpPr txBox="1"/>
          <p:nvPr>
            <p:ph type="title"/>
          </p:nvPr>
        </p:nvSpPr>
        <p:spPr>
          <a:xfrm>
            <a:off x="34850" y="1816225"/>
            <a:ext cx="57852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700"/>
              <a:buFont typeface="Roboto"/>
              <a:buNone/>
            </a:pPr>
            <a:r>
              <a:rPr lang="pt-BR" sz="2700">
                <a:latin typeface="Roboto"/>
                <a:ea typeface="Roboto"/>
                <a:cs typeface="Roboto"/>
                <a:sym typeface="Roboto"/>
              </a:rPr>
              <a:t>Let's</a:t>
            </a:r>
            <a:r>
              <a:rPr lang="pt-BR" sz="2700">
                <a:latin typeface="Roboto"/>
                <a:ea typeface="Roboto"/>
                <a:cs typeface="Roboto"/>
                <a:sym typeface="Roboto"/>
              </a:rPr>
              <a:t> ask uncomfortable questions to find new directions for growth! </a:t>
            </a:r>
            <a:endParaRPr sz="2700">
              <a:latin typeface="Roboto"/>
              <a:ea typeface="Roboto"/>
              <a:cs typeface="Roboto"/>
              <a:sym typeface="Roboto"/>
            </a:endParaRPr>
          </a:p>
          <a:p>
            <a:pPr indent="0" lvl="0" marL="0" rtl="0" algn="l">
              <a:lnSpc>
                <a:spcPct val="90000"/>
              </a:lnSpc>
              <a:spcBef>
                <a:spcPts val="0"/>
              </a:spcBef>
              <a:spcAft>
                <a:spcPts val="0"/>
              </a:spcAft>
              <a:buClr>
                <a:schemeClr val="dk1"/>
              </a:buClr>
              <a:buSzPts val="2700"/>
              <a:buFont typeface="Roboto"/>
              <a:buNone/>
            </a:pPr>
            <a:r>
              <a:rPr lang="pt-BR" sz="1200">
                <a:latin typeface="Roboto"/>
                <a:ea typeface="Roboto"/>
                <a:cs typeface="Roboto"/>
                <a:sym typeface="Roboto"/>
              </a:rPr>
              <a:t>- </a:t>
            </a:r>
            <a:r>
              <a:rPr lang="pt-BR" sz="1200">
                <a:latin typeface="Roboto"/>
                <a:ea typeface="Roboto"/>
                <a:cs typeface="Roboto"/>
                <a:sym typeface="Roboto"/>
              </a:rPr>
              <a:t>Brooklyn</a:t>
            </a:r>
            <a:r>
              <a:rPr lang="pt-BR" sz="1200">
                <a:latin typeface="Roboto"/>
                <a:ea typeface="Roboto"/>
                <a:cs typeface="Roboto"/>
                <a:sym typeface="Roboto"/>
              </a:rPr>
              <a:t> Zelenka</a:t>
            </a:r>
            <a:endParaRPr sz="1200">
              <a:latin typeface="Roboto"/>
              <a:ea typeface="Roboto"/>
              <a:cs typeface="Roboto"/>
              <a:sym typeface="Roboto"/>
            </a:endParaRPr>
          </a:p>
        </p:txBody>
      </p:sp>
      <p:sp>
        <p:nvSpPr>
          <p:cNvPr id="612" name="Google Shape;612;p69"/>
          <p:cNvSpPr txBox="1"/>
          <p:nvPr/>
        </p:nvSpPr>
        <p:spPr>
          <a:xfrm>
            <a:off x="6614015" y="111307"/>
            <a:ext cx="2018400" cy="241500"/>
          </a:xfrm>
          <a:prstGeom prst="rect">
            <a:avLst/>
          </a:prstGeom>
          <a:noFill/>
          <a:ln>
            <a:noFill/>
          </a:ln>
        </p:spPr>
        <p:txBody>
          <a:bodyPr anchorCtr="0" anchor="ctr" bIns="34275" lIns="68575" spcFirstLastPara="1" rIns="68575" wrap="square" tIns="34275">
            <a:normAutofit fontScale="70000" lnSpcReduction="20000"/>
          </a:bodyPr>
          <a:lstStyle/>
          <a:p>
            <a:pPr indent="0" lvl="0" marL="0" rtl="0" algn="r">
              <a:lnSpc>
                <a:spcPct val="90000"/>
              </a:lnSpc>
              <a:spcBef>
                <a:spcPts val="0"/>
              </a:spcBef>
              <a:spcAft>
                <a:spcPts val="0"/>
              </a:spcAft>
              <a:buClr>
                <a:schemeClr val="dk1"/>
              </a:buClr>
              <a:buSzPct val="100000"/>
              <a:buFont typeface="Roboto"/>
              <a:buNone/>
            </a:pPr>
            <a:r>
              <a:rPr lang="pt-BR" sz="1100">
                <a:solidFill>
                  <a:schemeClr val="dk1"/>
                </a:solidFill>
                <a:latin typeface="Roboto"/>
                <a:ea typeface="Roboto"/>
                <a:cs typeface="Roboto"/>
                <a:sym typeface="Roboto"/>
              </a:rPr>
              <a:t>eigr.io – Spawn Cloud Native Service Mesh</a:t>
            </a:r>
            <a:endParaRPr b="1" sz="1100">
              <a:solidFill>
                <a:schemeClr val="dk1"/>
              </a:solidFill>
              <a:latin typeface="Roboto"/>
              <a:ea typeface="Roboto"/>
              <a:cs typeface="Roboto"/>
              <a:sym typeface="Roboto"/>
            </a:endParaRPr>
          </a:p>
          <a:p>
            <a:pPr indent="0" lvl="0" marL="0" marR="0" rtl="0" algn="r">
              <a:lnSpc>
                <a:spcPct val="90000"/>
              </a:lnSpc>
              <a:spcBef>
                <a:spcPts val="0"/>
              </a:spcBef>
              <a:spcAft>
                <a:spcPts val="0"/>
              </a:spcAft>
              <a:buClr>
                <a:schemeClr val="dk1"/>
              </a:buClr>
              <a:buSzPct val="100000"/>
              <a:buFont typeface="Roboto"/>
              <a:buNone/>
            </a:pPr>
            <a:r>
              <a:t/>
            </a:r>
            <a:endParaRPr sz="1100">
              <a:solidFill>
                <a:schemeClr val="dk1"/>
              </a:solidFill>
              <a:latin typeface="Roboto"/>
              <a:ea typeface="Roboto"/>
              <a:cs typeface="Roboto"/>
              <a:sym typeface="Roboto"/>
            </a:endParaRPr>
          </a:p>
        </p:txBody>
      </p:sp>
      <p:sp>
        <p:nvSpPr>
          <p:cNvPr id="613" name="Google Shape;613;p69"/>
          <p:cNvSpPr txBox="1"/>
          <p:nvPr/>
        </p:nvSpPr>
        <p:spPr>
          <a:xfrm>
            <a:off x="5108921" y="4759545"/>
            <a:ext cx="2748600" cy="408000"/>
          </a:xfrm>
          <a:prstGeom prst="rect">
            <a:avLst/>
          </a:prstGeom>
          <a:noFill/>
          <a:ln>
            <a:noFill/>
          </a:ln>
        </p:spPr>
        <p:txBody>
          <a:bodyPr anchorCtr="0" anchor="t" bIns="34275" lIns="68575" spcFirstLastPara="1" rIns="68575" wrap="square" tIns="34275">
            <a:spAutoFit/>
          </a:bodyPr>
          <a:lstStyle/>
          <a:p>
            <a:pPr indent="0" lvl="0" marL="0" rtl="0" algn="just">
              <a:spcBef>
                <a:spcPts val="0"/>
              </a:spcBef>
              <a:spcAft>
                <a:spcPts val="0"/>
              </a:spcAft>
              <a:buClr>
                <a:schemeClr val="dk1"/>
              </a:buClr>
              <a:buFont typeface="Arial"/>
              <a:buNone/>
            </a:pPr>
            <a:r>
              <a:rPr lang="pt-BR" sz="1100">
                <a:solidFill>
                  <a:schemeClr val="lt1"/>
                </a:solidFill>
                <a:latin typeface="Roboto"/>
                <a:ea typeface="Roboto"/>
                <a:cs typeface="Roboto"/>
                <a:sym typeface="Roboto"/>
              </a:rPr>
              <a:t>Elug SP - Meetup 2023</a:t>
            </a:r>
            <a:endParaRPr sz="1100">
              <a:solidFill>
                <a:schemeClr val="lt1"/>
              </a:solidFill>
              <a:latin typeface="Roboto"/>
              <a:ea typeface="Roboto"/>
              <a:cs typeface="Roboto"/>
              <a:sym typeface="Roboto"/>
            </a:endParaRPr>
          </a:p>
          <a:p>
            <a:pPr indent="0" lvl="0" marL="0" marR="0" rtl="0" algn="just">
              <a:spcBef>
                <a:spcPts val="0"/>
              </a:spcBef>
              <a:spcAft>
                <a:spcPts val="0"/>
              </a:spcAft>
              <a:buNone/>
            </a:pPr>
            <a:r>
              <a:t/>
            </a:r>
            <a:endParaRPr sz="1100">
              <a:solidFill>
                <a:schemeClr val="lt1"/>
              </a:solidFill>
              <a:latin typeface="Roboto"/>
              <a:ea typeface="Roboto"/>
              <a:cs typeface="Roboto"/>
              <a:sym typeface="Roboto"/>
            </a:endParaRPr>
          </a:p>
        </p:txBody>
      </p:sp>
      <p:pic>
        <p:nvPicPr>
          <p:cNvPr id="614" name="Google Shape;614;p69"/>
          <p:cNvPicPr preferRelativeResize="0"/>
          <p:nvPr/>
        </p:nvPicPr>
        <p:blipFill>
          <a:blip r:embed="rId4">
            <a:alphaModFix/>
          </a:blip>
          <a:stretch>
            <a:fillRect/>
          </a:stretch>
        </p:blipFill>
        <p:spPr>
          <a:xfrm>
            <a:off x="5860450" y="818850"/>
            <a:ext cx="3100918" cy="35058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8" name="Shape 618"/>
        <p:cNvGrpSpPr/>
        <p:nvPr/>
      </p:nvGrpSpPr>
      <p:grpSpPr>
        <a:xfrm>
          <a:off x="0" y="0"/>
          <a:ext cx="0" cy="0"/>
          <a:chOff x="0" y="0"/>
          <a:chExt cx="0" cy="0"/>
        </a:xfrm>
      </p:grpSpPr>
      <p:sp>
        <p:nvSpPr>
          <p:cNvPr id="619" name="Google Shape;619;p70"/>
          <p:cNvSpPr txBox="1"/>
          <p:nvPr/>
        </p:nvSpPr>
        <p:spPr>
          <a:xfrm>
            <a:off x="4635992" y="4610754"/>
            <a:ext cx="2748600" cy="408000"/>
          </a:xfrm>
          <a:prstGeom prst="rect">
            <a:avLst/>
          </a:prstGeom>
          <a:noFill/>
          <a:ln>
            <a:noFill/>
          </a:ln>
        </p:spPr>
        <p:txBody>
          <a:bodyPr anchorCtr="0" anchor="t" bIns="34275" lIns="68575" spcFirstLastPara="1" rIns="68575" wrap="square" tIns="34275">
            <a:spAutoFit/>
          </a:bodyPr>
          <a:lstStyle/>
          <a:p>
            <a:pPr indent="0" lvl="0" marL="0" rtl="0" algn="just">
              <a:spcBef>
                <a:spcPts val="0"/>
              </a:spcBef>
              <a:spcAft>
                <a:spcPts val="0"/>
              </a:spcAft>
              <a:buClr>
                <a:schemeClr val="dk1"/>
              </a:buClr>
              <a:buFont typeface="Arial"/>
              <a:buNone/>
            </a:pPr>
            <a:r>
              <a:rPr lang="pt-BR" sz="1100">
                <a:solidFill>
                  <a:schemeClr val="lt1"/>
                </a:solidFill>
                <a:latin typeface="Roboto"/>
                <a:ea typeface="Roboto"/>
                <a:cs typeface="Roboto"/>
                <a:sym typeface="Roboto"/>
              </a:rPr>
              <a:t>Elug SP - Meetup</a:t>
            </a:r>
            <a:br>
              <a:rPr lang="pt-BR" sz="1100">
                <a:solidFill>
                  <a:schemeClr val="lt1"/>
                </a:solidFill>
                <a:latin typeface="Roboto"/>
                <a:ea typeface="Roboto"/>
                <a:cs typeface="Roboto"/>
                <a:sym typeface="Roboto"/>
              </a:rPr>
            </a:br>
            <a:r>
              <a:rPr lang="pt-BR" sz="1100">
                <a:solidFill>
                  <a:schemeClr val="lt1"/>
                </a:solidFill>
                <a:latin typeface="Roboto"/>
                <a:ea typeface="Roboto"/>
                <a:cs typeface="Roboto"/>
                <a:sym typeface="Roboto"/>
              </a:rPr>
              <a:t>Adriano Santos, August 05th 2023</a:t>
            </a:r>
            <a:endParaRPr sz="1100"/>
          </a:p>
        </p:txBody>
      </p:sp>
      <p:sp>
        <p:nvSpPr>
          <p:cNvPr id="620" name="Google Shape;620;p70"/>
          <p:cNvSpPr txBox="1"/>
          <p:nvPr/>
        </p:nvSpPr>
        <p:spPr>
          <a:xfrm>
            <a:off x="688117" y="768484"/>
            <a:ext cx="2322576" cy="48474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pt-BR" sz="2700" u="none" cap="none" strike="noStrike">
                <a:solidFill>
                  <a:schemeClr val="lt1"/>
                </a:solidFill>
                <a:latin typeface="Roboto"/>
                <a:ea typeface="Roboto"/>
                <a:cs typeface="Roboto"/>
                <a:sym typeface="Roboto"/>
              </a:rPr>
              <a:t>Thanks!</a:t>
            </a:r>
            <a:endParaRPr sz="1100"/>
          </a:p>
        </p:txBody>
      </p:sp>
      <p:sp>
        <p:nvSpPr>
          <p:cNvPr id="621" name="Google Shape;621;p70"/>
          <p:cNvSpPr txBox="1"/>
          <p:nvPr/>
        </p:nvSpPr>
        <p:spPr>
          <a:xfrm>
            <a:off x="688125" y="1890800"/>
            <a:ext cx="3948000" cy="1685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pt-BR" sz="2100">
                <a:solidFill>
                  <a:schemeClr val="lt1"/>
                </a:solidFill>
                <a:latin typeface="Roboto"/>
                <a:ea typeface="Roboto"/>
                <a:cs typeface="Roboto"/>
                <a:sym typeface="Roboto"/>
              </a:rPr>
              <a:t>eigr.io</a:t>
            </a:r>
            <a:endParaRPr sz="1100"/>
          </a:p>
          <a:p>
            <a:pPr indent="0" lvl="0" marL="0" marR="0" rtl="0" algn="l">
              <a:spcBef>
                <a:spcPts val="0"/>
              </a:spcBef>
              <a:spcAft>
                <a:spcPts val="0"/>
              </a:spcAft>
              <a:buNone/>
            </a:pPr>
            <a:r>
              <a:rPr lang="pt-BR" sz="2100">
                <a:solidFill>
                  <a:schemeClr val="lt1"/>
                </a:solidFill>
                <a:latin typeface="Roboto"/>
                <a:ea typeface="Roboto"/>
                <a:cs typeface="Roboto"/>
                <a:sym typeface="Roboto"/>
              </a:rPr>
              <a:t>github.com/eigr</a:t>
            </a:r>
            <a:endParaRPr sz="2100">
              <a:solidFill>
                <a:schemeClr val="lt1"/>
              </a:solidFill>
              <a:latin typeface="Roboto"/>
              <a:ea typeface="Roboto"/>
              <a:cs typeface="Roboto"/>
              <a:sym typeface="Roboto"/>
            </a:endParaRPr>
          </a:p>
          <a:p>
            <a:pPr indent="0" lvl="0" marL="0" marR="0" rtl="0" algn="l">
              <a:spcBef>
                <a:spcPts val="0"/>
              </a:spcBef>
              <a:spcAft>
                <a:spcPts val="0"/>
              </a:spcAft>
              <a:buNone/>
            </a:pPr>
            <a:r>
              <a:rPr lang="pt-BR" sz="2100">
                <a:solidFill>
                  <a:schemeClr val="lt1"/>
                </a:solidFill>
                <a:latin typeface="Roboto"/>
                <a:ea typeface="Roboto"/>
                <a:cs typeface="Roboto"/>
                <a:sym typeface="Roboto"/>
              </a:rPr>
              <a:t>github.com/eigr/spawn</a:t>
            </a:r>
            <a:endParaRPr sz="2100">
              <a:solidFill>
                <a:schemeClr val="lt1"/>
              </a:solidFill>
              <a:latin typeface="Roboto"/>
              <a:ea typeface="Roboto"/>
              <a:cs typeface="Roboto"/>
              <a:sym typeface="Roboto"/>
            </a:endParaRPr>
          </a:p>
          <a:p>
            <a:pPr indent="0" lvl="0" marL="0" marR="0" rtl="0" algn="l">
              <a:spcBef>
                <a:spcPts val="0"/>
              </a:spcBef>
              <a:spcAft>
                <a:spcPts val="0"/>
              </a:spcAft>
              <a:buNone/>
            </a:pPr>
            <a:r>
              <a:rPr lang="pt-BR" sz="2100">
                <a:solidFill>
                  <a:schemeClr val="lt1"/>
                </a:solidFill>
                <a:latin typeface="Roboto"/>
                <a:ea typeface="Roboto"/>
                <a:cs typeface="Roboto"/>
                <a:sym typeface="Roboto"/>
              </a:rPr>
              <a:t>@eigr_io</a:t>
            </a:r>
            <a:endParaRPr sz="2100">
              <a:solidFill>
                <a:schemeClr val="lt1"/>
              </a:solidFill>
              <a:latin typeface="Roboto"/>
              <a:ea typeface="Roboto"/>
              <a:cs typeface="Roboto"/>
              <a:sym typeface="Roboto"/>
            </a:endParaRPr>
          </a:p>
          <a:p>
            <a:pPr indent="0" lvl="0" marL="0" marR="0" rtl="0" algn="l">
              <a:spcBef>
                <a:spcPts val="0"/>
              </a:spcBef>
              <a:spcAft>
                <a:spcPts val="0"/>
              </a:spcAft>
              <a:buNone/>
            </a:pPr>
            <a:r>
              <a:rPr lang="pt-BR" sz="2100">
                <a:solidFill>
                  <a:schemeClr val="lt1"/>
                </a:solidFill>
                <a:latin typeface="Roboto"/>
                <a:ea typeface="Roboto"/>
                <a:cs typeface="Roboto"/>
                <a:sym typeface="Roboto"/>
              </a:rPr>
              <a:t>@sleipni_r</a:t>
            </a:r>
            <a:endParaRPr sz="2100">
              <a:solidFill>
                <a:schemeClr val="lt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1" name="Shape 171"/>
        <p:cNvGrpSpPr/>
        <p:nvPr/>
      </p:nvGrpSpPr>
      <p:grpSpPr>
        <a:xfrm>
          <a:off x="0" y="0"/>
          <a:ext cx="0" cy="0"/>
          <a:chOff x="0" y="0"/>
          <a:chExt cx="0" cy="0"/>
        </a:xfrm>
      </p:grpSpPr>
      <p:sp>
        <p:nvSpPr>
          <p:cNvPr id="172" name="Google Shape;172;p29"/>
          <p:cNvSpPr txBox="1"/>
          <p:nvPr/>
        </p:nvSpPr>
        <p:spPr>
          <a:xfrm>
            <a:off x="6620609" y="111307"/>
            <a:ext cx="2011800" cy="241500"/>
          </a:xfrm>
          <a:prstGeom prst="rect">
            <a:avLst/>
          </a:prstGeom>
          <a:noFill/>
          <a:ln>
            <a:noFill/>
          </a:ln>
        </p:spPr>
        <p:txBody>
          <a:bodyPr anchorCtr="0" anchor="ctr" bIns="34275" lIns="68575" spcFirstLastPara="1" rIns="68575" wrap="square" tIns="34275">
            <a:normAutofit fontScale="70000"/>
          </a:bodyPr>
          <a:lstStyle/>
          <a:p>
            <a:pPr indent="0" lvl="0" marL="0" marR="0" rtl="0" algn="r">
              <a:lnSpc>
                <a:spcPct val="90000"/>
              </a:lnSpc>
              <a:spcBef>
                <a:spcPts val="0"/>
              </a:spcBef>
              <a:spcAft>
                <a:spcPts val="0"/>
              </a:spcAft>
              <a:buClr>
                <a:schemeClr val="dk1"/>
              </a:buClr>
              <a:buSzPct val="100000"/>
              <a:buFont typeface="Roboto"/>
              <a:buNone/>
            </a:pPr>
            <a:r>
              <a:rPr b="0" i="0" lang="pt-BR" sz="1100" u="none" cap="none" strike="noStrike">
                <a:solidFill>
                  <a:schemeClr val="dk1"/>
                </a:solidFill>
                <a:latin typeface="Roboto"/>
                <a:ea typeface="Roboto"/>
                <a:cs typeface="Roboto"/>
                <a:sym typeface="Roboto"/>
              </a:rPr>
              <a:t>eigr.io – </a:t>
            </a:r>
            <a:r>
              <a:rPr lang="pt-BR" sz="1100">
                <a:solidFill>
                  <a:schemeClr val="dk1"/>
                </a:solidFill>
                <a:latin typeface="Roboto"/>
                <a:ea typeface="Roboto"/>
                <a:cs typeface="Roboto"/>
                <a:sym typeface="Roboto"/>
              </a:rPr>
              <a:t>Spawn Cloud Native Service Mesh</a:t>
            </a:r>
            <a:endParaRPr b="1" i="0" sz="1100" u="none" cap="none" strike="noStrike">
              <a:solidFill>
                <a:schemeClr val="dk1"/>
              </a:solidFill>
              <a:latin typeface="Roboto"/>
              <a:ea typeface="Roboto"/>
              <a:cs typeface="Roboto"/>
              <a:sym typeface="Roboto"/>
            </a:endParaRPr>
          </a:p>
        </p:txBody>
      </p:sp>
      <p:sp>
        <p:nvSpPr>
          <p:cNvPr id="173" name="Google Shape;173;p29"/>
          <p:cNvSpPr txBox="1"/>
          <p:nvPr/>
        </p:nvSpPr>
        <p:spPr>
          <a:xfrm>
            <a:off x="5108921" y="4759545"/>
            <a:ext cx="2748600" cy="2385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lang="pt-BR" sz="1100">
                <a:solidFill>
                  <a:schemeClr val="lt1"/>
                </a:solidFill>
                <a:latin typeface="Roboto"/>
                <a:ea typeface="Roboto"/>
                <a:cs typeface="Roboto"/>
                <a:sym typeface="Roboto"/>
              </a:rPr>
              <a:t>Elug SP - Meetup</a:t>
            </a:r>
            <a:r>
              <a:rPr b="0" i="0" lang="pt-BR" sz="1100" u="none" cap="none" strike="noStrike">
                <a:solidFill>
                  <a:schemeClr val="lt1"/>
                </a:solidFill>
                <a:latin typeface="Roboto"/>
                <a:ea typeface="Roboto"/>
                <a:cs typeface="Roboto"/>
                <a:sym typeface="Roboto"/>
              </a:rPr>
              <a:t> 2023</a:t>
            </a:r>
            <a:endParaRPr b="0" i="0" sz="1100" u="none" cap="none" strike="noStrike">
              <a:solidFill>
                <a:schemeClr val="lt1"/>
              </a:solidFill>
              <a:latin typeface="Roboto"/>
              <a:ea typeface="Roboto"/>
              <a:cs typeface="Roboto"/>
              <a:sym typeface="Roboto"/>
            </a:endParaRPr>
          </a:p>
        </p:txBody>
      </p:sp>
      <p:pic>
        <p:nvPicPr>
          <p:cNvPr id="174" name="Google Shape;174;p29"/>
          <p:cNvPicPr preferRelativeResize="0"/>
          <p:nvPr/>
        </p:nvPicPr>
        <p:blipFill>
          <a:blip r:embed="rId4">
            <a:alphaModFix/>
          </a:blip>
          <a:stretch>
            <a:fillRect/>
          </a:stretch>
        </p:blipFill>
        <p:spPr>
          <a:xfrm>
            <a:off x="1447800" y="2820532"/>
            <a:ext cx="6248400" cy="1657350"/>
          </a:xfrm>
          <a:prstGeom prst="rect">
            <a:avLst/>
          </a:prstGeom>
          <a:noFill/>
          <a:ln>
            <a:noFill/>
          </a:ln>
        </p:spPr>
      </p:pic>
      <p:pic>
        <p:nvPicPr>
          <p:cNvPr id="175" name="Google Shape;175;p29"/>
          <p:cNvPicPr preferRelativeResize="0"/>
          <p:nvPr/>
        </p:nvPicPr>
        <p:blipFill>
          <a:blip r:embed="rId5">
            <a:alphaModFix/>
          </a:blip>
          <a:stretch>
            <a:fillRect/>
          </a:stretch>
        </p:blipFill>
        <p:spPr>
          <a:xfrm>
            <a:off x="174950" y="450157"/>
            <a:ext cx="4542700" cy="2292188"/>
          </a:xfrm>
          <a:prstGeom prst="rect">
            <a:avLst/>
          </a:prstGeom>
          <a:noFill/>
          <a:ln>
            <a:noFill/>
          </a:ln>
        </p:spPr>
      </p:pic>
      <p:sp>
        <p:nvSpPr>
          <p:cNvPr id="176" name="Google Shape;176;p29"/>
          <p:cNvSpPr/>
          <p:nvPr/>
        </p:nvSpPr>
        <p:spPr>
          <a:xfrm>
            <a:off x="3878025" y="718450"/>
            <a:ext cx="367500" cy="1305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7" name="Google Shape;177;p29"/>
          <p:cNvPicPr preferRelativeResize="0"/>
          <p:nvPr/>
        </p:nvPicPr>
        <p:blipFill>
          <a:blip r:embed="rId6">
            <a:alphaModFix/>
          </a:blip>
          <a:stretch>
            <a:fillRect/>
          </a:stretch>
        </p:blipFill>
        <p:spPr>
          <a:xfrm>
            <a:off x="4821250" y="590844"/>
            <a:ext cx="4121550" cy="2010817"/>
          </a:xfrm>
          <a:prstGeom prst="rect">
            <a:avLst/>
          </a:prstGeom>
          <a:noFill/>
          <a:ln>
            <a:noFill/>
          </a:ln>
        </p:spPr>
      </p:pic>
      <p:sp>
        <p:nvSpPr>
          <p:cNvPr id="178" name="Google Shape;178;p29"/>
          <p:cNvSpPr/>
          <p:nvPr/>
        </p:nvSpPr>
        <p:spPr>
          <a:xfrm>
            <a:off x="8264900" y="1672350"/>
            <a:ext cx="367500" cy="1305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9"/>
          <p:cNvSpPr/>
          <p:nvPr/>
        </p:nvSpPr>
        <p:spPr>
          <a:xfrm>
            <a:off x="5923375" y="3845875"/>
            <a:ext cx="367500" cy="1305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176"/>
                                        </p:tgtEl>
                                        <p:attrNameLst>
                                          <p:attrName>style.visibility</p:attrName>
                                        </p:attrNameLst>
                                      </p:cBhvr>
                                      <p:to>
                                        <p:strVal val="visible"/>
                                      </p:to>
                                    </p:set>
                                    <p:anim calcmode="lin" valueType="num">
                                      <p:cBhvr additive="base">
                                        <p:cTn dur="1400"/>
                                        <p:tgtEl>
                                          <p:spTgt spid="176"/>
                                        </p:tgtEl>
                                        <p:attrNameLst>
                                          <p:attrName>ppt_w</p:attrName>
                                        </p:attrNameLst>
                                      </p:cBhvr>
                                      <p:tavLst>
                                        <p:tav fmla="" tm="0">
                                          <p:val>
                                            <p:strVal val="0"/>
                                          </p:val>
                                        </p:tav>
                                        <p:tav fmla="" tm="100000">
                                          <p:val>
                                            <p:strVal val="#ppt_w"/>
                                          </p:val>
                                        </p:tav>
                                      </p:tavLst>
                                    </p:anim>
                                    <p:anim calcmode="lin" valueType="num">
                                      <p:cBhvr additive="base">
                                        <p:cTn dur="1400"/>
                                        <p:tgtEl>
                                          <p:spTgt spid="176"/>
                                        </p:tgtEl>
                                        <p:attrNameLst>
                                          <p:attrName>ppt_h</p:attrName>
                                        </p:attrNameLst>
                                      </p:cBhvr>
                                      <p:tavLst>
                                        <p:tav fmla="" tm="0">
                                          <p:val>
                                            <p:strVal val="0"/>
                                          </p:val>
                                        </p:tav>
                                        <p:tav fmla="" tm="100000">
                                          <p:val>
                                            <p:strVal val="#ppt_h"/>
                                          </p:val>
                                        </p:tav>
                                      </p:tavLst>
                                    </p:anim>
                                  </p:childTnLst>
                                </p:cTn>
                              </p:par>
                            </p:childTnLst>
                          </p:cTn>
                        </p:par>
                        <p:par>
                          <p:cTn fill="hold">
                            <p:stCondLst>
                              <p:cond delay="1400"/>
                            </p:stCondLst>
                            <p:childTnLst>
                              <p:par>
                                <p:cTn fill="hold" nodeType="afterEffect" presetClass="entr" presetID="23" presetSubtype="16">
                                  <p:stCondLst>
                                    <p:cond delay="0"/>
                                  </p:stCondLst>
                                  <p:childTnLst>
                                    <p:set>
                                      <p:cBhvr>
                                        <p:cTn dur="1" fill="hold">
                                          <p:stCondLst>
                                            <p:cond delay="0"/>
                                          </p:stCondLst>
                                        </p:cTn>
                                        <p:tgtEl>
                                          <p:spTgt spid="178"/>
                                        </p:tgtEl>
                                        <p:attrNameLst>
                                          <p:attrName>style.visibility</p:attrName>
                                        </p:attrNameLst>
                                      </p:cBhvr>
                                      <p:to>
                                        <p:strVal val="visible"/>
                                      </p:to>
                                    </p:set>
                                    <p:anim calcmode="lin" valueType="num">
                                      <p:cBhvr additive="base">
                                        <p:cTn dur="1400"/>
                                        <p:tgtEl>
                                          <p:spTgt spid="178"/>
                                        </p:tgtEl>
                                        <p:attrNameLst>
                                          <p:attrName>ppt_w</p:attrName>
                                        </p:attrNameLst>
                                      </p:cBhvr>
                                      <p:tavLst>
                                        <p:tav fmla="" tm="0">
                                          <p:val>
                                            <p:strVal val="0"/>
                                          </p:val>
                                        </p:tav>
                                        <p:tav fmla="" tm="100000">
                                          <p:val>
                                            <p:strVal val="#ppt_w"/>
                                          </p:val>
                                        </p:tav>
                                      </p:tavLst>
                                    </p:anim>
                                    <p:anim calcmode="lin" valueType="num">
                                      <p:cBhvr additive="base">
                                        <p:cTn dur="1400"/>
                                        <p:tgtEl>
                                          <p:spTgt spid="178"/>
                                        </p:tgtEl>
                                        <p:attrNameLst>
                                          <p:attrName>ppt_h</p:attrName>
                                        </p:attrNameLst>
                                      </p:cBhvr>
                                      <p:tavLst>
                                        <p:tav fmla="" tm="0">
                                          <p:val>
                                            <p:strVal val="0"/>
                                          </p:val>
                                        </p:tav>
                                        <p:tav fmla="" tm="100000">
                                          <p:val>
                                            <p:strVal val="#ppt_h"/>
                                          </p:val>
                                        </p:tav>
                                      </p:tavLst>
                                    </p:anim>
                                  </p:childTnLst>
                                </p:cTn>
                              </p:par>
                            </p:childTnLst>
                          </p:cTn>
                        </p:par>
                        <p:par>
                          <p:cTn fill="hold">
                            <p:stCondLst>
                              <p:cond delay="2800"/>
                            </p:stCondLst>
                            <p:childTnLst>
                              <p:par>
                                <p:cTn fill="hold" nodeType="afterEffect" presetClass="entr" presetID="23" presetSubtype="16">
                                  <p:stCondLst>
                                    <p:cond delay="0"/>
                                  </p:stCondLst>
                                  <p:childTnLst>
                                    <p:set>
                                      <p:cBhvr>
                                        <p:cTn dur="1" fill="hold">
                                          <p:stCondLst>
                                            <p:cond delay="0"/>
                                          </p:stCondLst>
                                        </p:cTn>
                                        <p:tgtEl>
                                          <p:spTgt spid="179"/>
                                        </p:tgtEl>
                                        <p:attrNameLst>
                                          <p:attrName>style.visibility</p:attrName>
                                        </p:attrNameLst>
                                      </p:cBhvr>
                                      <p:to>
                                        <p:strVal val="visible"/>
                                      </p:to>
                                    </p:set>
                                    <p:anim calcmode="lin" valueType="num">
                                      <p:cBhvr additive="base">
                                        <p:cTn dur="1000"/>
                                        <p:tgtEl>
                                          <p:spTgt spid="179"/>
                                        </p:tgtEl>
                                        <p:attrNameLst>
                                          <p:attrName>ppt_w</p:attrName>
                                        </p:attrNameLst>
                                      </p:cBhvr>
                                      <p:tavLst>
                                        <p:tav fmla="" tm="0">
                                          <p:val>
                                            <p:strVal val="0"/>
                                          </p:val>
                                        </p:tav>
                                        <p:tav fmla="" tm="100000">
                                          <p:val>
                                            <p:strVal val="#ppt_w"/>
                                          </p:val>
                                        </p:tav>
                                      </p:tavLst>
                                    </p:anim>
                                    <p:anim calcmode="lin" valueType="num">
                                      <p:cBhvr additive="base">
                                        <p:cTn dur="1000"/>
                                        <p:tgtEl>
                                          <p:spTgt spid="17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3" name="Shape 183"/>
        <p:cNvGrpSpPr/>
        <p:nvPr/>
      </p:nvGrpSpPr>
      <p:grpSpPr>
        <a:xfrm>
          <a:off x="0" y="0"/>
          <a:ext cx="0" cy="0"/>
          <a:chOff x="0" y="0"/>
          <a:chExt cx="0" cy="0"/>
        </a:xfrm>
      </p:grpSpPr>
      <p:sp>
        <p:nvSpPr>
          <p:cNvPr id="184" name="Google Shape;184;p30"/>
          <p:cNvSpPr txBox="1"/>
          <p:nvPr>
            <p:ph idx="1" type="body"/>
          </p:nvPr>
        </p:nvSpPr>
        <p:spPr>
          <a:xfrm>
            <a:off x="623275" y="1569202"/>
            <a:ext cx="5107200" cy="2298900"/>
          </a:xfrm>
          <a:prstGeom prst="rect">
            <a:avLst/>
          </a:prstGeom>
          <a:noFill/>
          <a:ln>
            <a:noFill/>
          </a:ln>
        </p:spPr>
        <p:txBody>
          <a:bodyPr anchorCtr="0" anchor="t" bIns="34275" lIns="68575" spcFirstLastPara="1" rIns="68575" wrap="square" tIns="34275">
            <a:normAutofit lnSpcReduction="10000"/>
          </a:bodyPr>
          <a:lstStyle/>
          <a:p>
            <a:pPr indent="-298450" lvl="0" marL="457200" rtl="0" algn="l">
              <a:spcBef>
                <a:spcPts val="0"/>
              </a:spcBef>
              <a:spcAft>
                <a:spcPts val="0"/>
              </a:spcAft>
              <a:buSzPts val="1100"/>
              <a:buFont typeface="Roboto"/>
              <a:buChar char="•"/>
            </a:pPr>
            <a:r>
              <a:rPr lang="pt-BR" sz="1100">
                <a:latin typeface="Roboto"/>
                <a:ea typeface="Roboto"/>
                <a:cs typeface="Roboto"/>
                <a:sym typeface="Roboto"/>
              </a:rPr>
              <a:t>Playing professionally with computers for over two decades.</a:t>
            </a:r>
            <a:endParaRPr sz="1100">
              <a:latin typeface="Roboto"/>
              <a:ea typeface="Roboto"/>
              <a:cs typeface="Roboto"/>
              <a:sym typeface="Roboto"/>
            </a:endParaRPr>
          </a:p>
          <a:p>
            <a:pPr indent="0" lvl="0" marL="457200" rtl="0" algn="l">
              <a:spcBef>
                <a:spcPts val="0"/>
              </a:spcBef>
              <a:spcAft>
                <a:spcPts val="0"/>
              </a:spcAft>
              <a:buNone/>
            </a:pPr>
            <a:r>
              <a:t/>
            </a:r>
            <a:endParaRPr sz="1100">
              <a:latin typeface="Roboto"/>
              <a:ea typeface="Roboto"/>
              <a:cs typeface="Roboto"/>
              <a:sym typeface="Roboto"/>
            </a:endParaRPr>
          </a:p>
          <a:p>
            <a:pPr indent="-298450" lvl="0" marL="457200" rtl="0" algn="l">
              <a:spcBef>
                <a:spcPts val="0"/>
              </a:spcBef>
              <a:spcAft>
                <a:spcPts val="0"/>
              </a:spcAft>
              <a:buSzPts val="1100"/>
              <a:buFont typeface="Roboto"/>
              <a:buChar char="•"/>
            </a:pPr>
            <a:r>
              <a:rPr lang="pt-BR" sz="1100">
                <a:latin typeface="Roboto"/>
                <a:ea typeface="Roboto"/>
                <a:cs typeface="Roboto"/>
                <a:sym typeface="Roboto"/>
              </a:rPr>
              <a:t>Enthusiastic OSS with contributions in some projects of different communities (</a:t>
            </a:r>
            <a:r>
              <a:rPr i="1" lang="pt-BR" sz="1100">
                <a:latin typeface="Roboto"/>
                <a:ea typeface="Roboto"/>
                <a:cs typeface="Roboto"/>
                <a:sym typeface="Roboto"/>
              </a:rPr>
              <a:t>akka streams, cloudstate, bonny, kompost, Eigr projects, and many others</a:t>
            </a:r>
            <a:r>
              <a:rPr lang="pt-BR" sz="1100">
                <a:latin typeface="Roboto"/>
                <a:ea typeface="Roboto"/>
                <a:cs typeface="Roboto"/>
                <a:sym typeface="Roboto"/>
              </a:rPr>
              <a:t>).</a:t>
            </a:r>
            <a:endParaRPr sz="1100">
              <a:latin typeface="Roboto"/>
              <a:ea typeface="Roboto"/>
              <a:cs typeface="Roboto"/>
              <a:sym typeface="Roboto"/>
            </a:endParaRPr>
          </a:p>
          <a:p>
            <a:pPr indent="0" lvl="0" marL="457200" rtl="0" algn="l">
              <a:spcBef>
                <a:spcPts val="0"/>
              </a:spcBef>
              <a:spcAft>
                <a:spcPts val="0"/>
              </a:spcAft>
              <a:buNone/>
            </a:pPr>
            <a:r>
              <a:t/>
            </a:r>
            <a:endParaRPr sz="1100">
              <a:latin typeface="Roboto"/>
              <a:ea typeface="Roboto"/>
              <a:cs typeface="Roboto"/>
              <a:sym typeface="Roboto"/>
            </a:endParaRPr>
          </a:p>
          <a:p>
            <a:pPr indent="-298450" lvl="0" marL="457200" rtl="0" algn="l">
              <a:spcBef>
                <a:spcPts val="0"/>
              </a:spcBef>
              <a:spcAft>
                <a:spcPts val="0"/>
              </a:spcAft>
              <a:buSzPts val="1100"/>
              <a:buFont typeface="Roboto"/>
              <a:buChar char="•"/>
            </a:pPr>
            <a:r>
              <a:rPr lang="pt-BR" sz="1100">
                <a:latin typeface="Roboto"/>
                <a:ea typeface="Roboto"/>
                <a:cs typeface="Roboto"/>
                <a:sym typeface="Roboto"/>
              </a:rPr>
              <a:t>Father.</a:t>
            </a:r>
            <a:endParaRPr sz="1100">
              <a:latin typeface="Roboto"/>
              <a:ea typeface="Roboto"/>
              <a:cs typeface="Roboto"/>
              <a:sym typeface="Roboto"/>
            </a:endParaRPr>
          </a:p>
          <a:p>
            <a:pPr indent="0" lvl="0" marL="457200" rtl="0" algn="l">
              <a:spcBef>
                <a:spcPts val="0"/>
              </a:spcBef>
              <a:spcAft>
                <a:spcPts val="0"/>
              </a:spcAft>
              <a:buNone/>
            </a:pPr>
            <a:r>
              <a:t/>
            </a:r>
            <a:endParaRPr sz="1100">
              <a:latin typeface="Roboto"/>
              <a:ea typeface="Roboto"/>
              <a:cs typeface="Roboto"/>
              <a:sym typeface="Roboto"/>
            </a:endParaRPr>
          </a:p>
          <a:p>
            <a:pPr indent="-298450" lvl="0" marL="457200" rtl="0" algn="l">
              <a:spcBef>
                <a:spcPts val="0"/>
              </a:spcBef>
              <a:spcAft>
                <a:spcPts val="0"/>
              </a:spcAft>
              <a:buSzPts val="1100"/>
              <a:buFont typeface="Roboto"/>
              <a:buChar char="•"/>
            </a:pPr>
            <a:r>
              <a:rPr lang="pt-BR" sz="1100">
                <a:latin typeface="Roboto"/>
                <a:ea typeface="Roboto"/>
                <a:cs typeface="Roboto"/>
                <a:sym typeface="Roboto"/>
              </a:rPr>
              <a:t>Former athlete.</a:t>
            </a:r>
            <a:endParaRPr sz="1100">
              <a:latin typeface="Roboto"/>
              <a:ea typeface="Roboto"/>
              <a:cs typeface="Roboto"/>
              <a:sym typeface="Roboto"/>
            </a:endParaRPr>
          </a:p>
          <a:p>
            <a:pPr indent="0" lvl="0" marL="457200" rtl="0" algn="l">
              <a:spcBef>
                <a:spcPts val="0"/>
              </a:spcBef>
              <a:spcAft>
                <a:spcPts val="0"/>
              </a:spcAft>
              <a:buNone/>
            </a:pPr>
            <a:r>
              <a:t/>
            </a:r>
            <a:endParaRPr sz="1100">
              <a:latin typeface="Roboto"/>
              <a:ea typeface="Roboto"/>
              <a:cs typeface="Roboto"/>
              <a:sym typeface="Roboto"/>
            </a:endParaRPr>
          </a:p>
          <a:p>
            <a:pPr indent="-298450" lvl="0" marL="457200" rtl="0" algn="l">
              <a:spcBef>
                <a:spcPts val="0"/>
              </a:spcBef>
              <a:spcAft>
                <a:spcPts val="0"/>
              </a:spcAft>
              <a:buSzPts val="1100"/>
              <a:buFont typeface="Roboto"/>
              <a:buChar char="•"/>
            </a:pPr>
            <a:r>
              <a:rPr lang="pt-BR" sz="1100">
                <a:latin typeface="Roboto"/>
                <a:ea typeface="Roboto"/>
                <a:cs typeface="Roboto"/>
                <a:sym typeface="Roboto"/>
              </a:rPr>
              <a:t>Former DJ.</a:t>
            </a:r>
            <a:endParaRPr sz="1100">
              <a:latin typeface="Roboto"/>
              <a:ea typeface="Roboto"/>
              <a:cs typeface="Roboto"/>
              <a:sym typeface="Roboto"/>
            </a:endParaRPr>
          </a:p>
          <a:p>
            <a:pPr indent="0" lvl="0" marL="457200" rtl="0" algn="l">
              <a:spcBef>
                <a:spcPts val="0"/>
              </a:spcBef>
              <a:spcAft>
                <a:spcPts val="0"/>
              </a:spcAft>
              <a:buNone/>
            </a:pPr>
            <a:r>
              <a:t/>
            </a:r>
            <a:endParaRPr sz="1100">
              <a:latin typeface="Roboto"/>
              <a:ea typeface="Roboto"/>
              <a:cs typeface="Roboto"/>
              <a:sym typeface="Roboto"/>
            </a:endParaRPr>
          </a:p>
          <a:p>
            <a:pPr indent="-298450" lvl="0" marL="457200" rtl="0" algn="l">
              <a:spcBef>
                <a:spcPts val="0"/>
              </a:spcBef>
              <a:spcAft>
                <a:spcPts val="0"/>
              </a:spcAft>
              <a:buSzPts val="1100"/>
              <a:buFont typeface="Roboto"/>
              <a:buChar char="•"/>
            </a:pPr>
            <a:r>
              <a:rPr lang="pt-BR" sz="1100">
                <a:latin typeface="Roboto"/>
                <a:ea typeface="Roboto"/>
                <a:cs typeface="Roboto"/>
                <a:sym typeface="Roboto"/>
              </a:rPr>
              <a:t>My interests are distributed systems, biology, astronomy, rockets… </a:t>
            </a:r>
            <a:endParaRPr sz="1100">
              <a:latin typeface="Roboto"/>
              <a:ea typeface="Roboto"/>
              <a:cs typeface="Roboto"/>
              <a:sym typeface="Roboto"/>
            </a:endParaRPr>
          </a:p>
          <a:p>
            <a:pPr indent="0" lvl="0" marL="457200" rtl="0" algn="l">
              <a:spcBef>
                <a:spcPts val="0"/>
              </a:spcBef>
              <a:spcAft>
                <a:spcPts val="0"/>
              </a:spcAft>
              <a:buNone/>
            </a:pPr>
            <a:r>
              <a:t/>
            </a:r>
            <a:endParaRPr sz="1100">
              <a:latin typeface="Roboto"/>
              <a:ea typeface="Roboto"/>
              <a:cs typeface="Roboto"/>
              <a:sym typeface="Roboto"/>
            </a:endParaRPr>
          </a:p>
          <a:p>
            <a:pPr indent="-298450" lvl="0" marL="457200" rtl="0" algn="l">
              <a:spcBef>
                <a:spcPts val="0"/>
              </a:spcBef>
              <a:spcAft>
                <a:spcPts val="0"/>
              </a:spcAft>
              <a:buSzPts val="1100"/>
              <a:buFont typeface="Roboto"/>
              <a:buChar char="•"/>
            </a:pPr>
            <a:r>
              <a:rPr lang="pt-BR" sz="1100">
                <a:latin typeface="Roboto"/>
                <a:ea typeface="Roboto"/>
                <a:cs typeface="Roboto"/>
                <a:sym typeface="Roboto"/>
              </a:rPr>
              <a:t>My hobbies are cinema, series, books, animes, sports, music, and play the drum…</a:t>
            </a:r>
            <a:endParaRPr sz="1100">
              <a:latin typeface="Roboto"/>
              <a:ea typeface="Roboto"/>
              <a:cs typeface="Roboto"/>
              <a:sym typeface="Roboto"/>
            </a:endParaRPr>
          </a:p>
        </p:txBody>
      </p:sp>
      <p:sp>
        <p:nvSpPr>
          <p:cNvPr id="185" name="Google Shape;185;p30"/>
          <p:cNvSpPr txBox="1"/>
          <p:nvPr/>
        </p:nvSpPr>
        <p:spPr>
          <a:xfrm>
            <a:off x="6620609" y="111307"/>
            <a:ext cx="2011800" cy="241500"/>
          </a:xfrm>
          <a:prstGeom prst="rect">
            <a:avLst/>
          </a:prstGeom>
          <a:noFill/>
          <a:ln>
            <a:noFill/>
          </a:ln>
        </p:spPr>
        <p:txBody>
          <a:bodyPr anchorCtr="0" anchor="ctr" bIns="34275" lIns="68575" spcFirstLastPara="1" rIns="68575" wrap="square" tIns="34275">
            <a:normAutofit fontScale="70000"/>
          </a:bodyPr>
          <a:lstStyle/>
          <a:p>
            <a:pPr indent="0" lvl="0" marL="0" marR="0" rtl="0" algn="r">
              <a:lnSpc>
                <a:spcPct val="90000"/>
              </a:lnSpc>
              <a:spcBef>
                <a:spcPts val="0"/>
              </a:spcBef>
              <a:spcAft>
                <a:spcPts val="0"/>
              </a:spcAft>
              <a:buClr>
                <a:schemeClr val="dk1"/>
              </a:buClr>
              <a:buSzPct val="100000"/>
              <a:buFont typeface="Roboto"/>
              <a:buNone/>
            </a:pPr>
            <a:r>
              <a:rPr b="0" i="0" lang="pt-BR" sz="1100" u="none" cap="none" strike="noStrike">
                <a:solidFill>
                  <a:schemeClr val="dk1"/>
                </a:solidFill>
                <a:latin typeface="Roboto"/>
                <a:ea typeface="Roboto"/>
                <a:cs typeface="Roboto"/>
                <a:sym typeface="Roboto"/>
              </a:rPr>
              <a:t>eigr.io – </a:t>
            </a:r>
            <a:r>
              <a:rPr lang="pt-BR" sz="1100">
                <a:solidFill>
                  <a:schemeClr val="dk1"/>
                </a:solidFill>
                <a:latin typeface="Roboto"/>
                <a:ea typeface="Roboto"/>
                <a:cs typeface="Roboto"/>
                <a:sym typeface="Roboto"/>
              </a:rPr>
              <a:t>Spawn Cloud Native Service Mesh</a:t>
            </a:r>
            <a:endParaRPr b="1" i="0" sz="1100" u="none" cap="none" strike="noStrike">
              <a:solidFill>
                <a:schemeClr val="dk1"/>
              </a:solidFill>
              <a:latin typeface="Roboto"/>
              <a:ea typeface="Roboto"/>
              <a:cs typeface="Roboto"/>
              <a:sym typeface="Roboto"/>
            </a:endParaRPr>
          </a:p>
        </p:txBody>
      </p:sp>
      <p:sp>
        <p:nvSpPr>
          <p:cNvPr id="186" name="Google Shape;186;p30"/>
          <p:cNvSpPr txBox="1"/>
          <p:nvPr>
            <p:ph type="title"/>
          </p:nvPr>
        </p:nvSpPr>
        <p:spPr>
          <a:xfrm>
            <a:off x="628650" y="461875"/>
            <a:ext cx="3943500" cy="5889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700"/>
              <a:buFont typeface="Roboto"/>
              <a:buNone/>
            </a:pPr>
            <a:r>
              <a:rPr lang="pt-BR" sz="2700">
                <a:latin typeface="Roboto"/>
                <a:ea typeface="Roboto"/>
                <a:cs typeface="Roboto"/>
                <a:sym typeface="Roboto"/>
              </a:rPr>
              <a:t>Adriano Santos</a:t>
            </a:r>
            <a:endParaRPr/>
          </a:p>
        </p:txBody>
      </p:sp>
      <p:sp>
        <p:nvSpPr>
          <p:cNvPr id="187" name="Google Shape;187;p30"/>
          <p:cNvSpPr txBox="1"/>
          <p:nvPr/>
        </p:nvSpPr>
        <p:spPr>
          <a:xfrm>
            <a:off x="5108921" y="4759545"/>
            <a:ext cx="2748600" cy="408000"/>
          </a:xfrm>
          <a:prstGeom prst="rect">
            <a:avLst/>
          </a:prstGeom>
          <a:noFill/>
          <a:ln>
            <a:noFill/>
          </a:ln>
        </p:spPr>
        <p:txBody>
          <a:bodyPr anchorCtr="0" anchor="t" bIns="34275" lIns="68575" spcFirstLastPara="1" rIns="68575" wrap="square" tIns="34275">
            <a:spAutoFit/>
          </a:bodyPr>
          <a:lstStyle/>
          <a:p>
            <a:pPr indent="0" lvl="0" marL="0" rtl="0" algn="just">
              <a:spcBef>
                <a:spcPts val="0"/>
              </a:spcBef>
              <a:spcAft>
                <a:spcPts val="0"/>
              </a:spcAft>
              <a:buClr>
                <a:schemeClr val="dk1"/>
              </a:buClr>
              <a:buFont typeface="Arial"/>
              <a:buNone/>
            </a:pPr>
            <a:r>
              <a:rPr lang="pt-BR" sz="1100">
                <a:solidFill>
                  <a:schemeClr val="lt1"/>
                </a:solidFill>
                <a:latin typeface="Roboto"/>
                <a:ea typeface="Roboto"/>
                <a:cs typeface="Roboto"/>
                <a:sym typeface="Roboto"/>
              </a:rPr>
              <a:t>Elug SP - Meetup 2023</a:t>
            </a:r>
            <a:endParaRPr sz="1100">
              <a:solidFill>
                <a:schemeClr val="lt1"/>
              </a:solidFill>
              <a:latin typeface="Roboto"/>
              <a:ea typeface="Roboto"/>
              <a:cs typeface="Roboto"/>
              <a:sym typeface="Roboto"/>
            </a:endParaRPr>
          </a:p>
          <a:p>
            <a:pPr indent="0" lvl="0" marL="0" marR="0" rtl="0" algn="just">
              <a:spcBef>
                <a:spcPts val="0"/>
              </a:spcBef>
              <a:spcAft>
                <a:spcPts val="0"/>
              </a:spcAft>
              <a:buNone/>
            </a:pPr>
            <a:r>
              <a:t/>
            </a:r>
            <a:endParaRPr sz="1100">
              <a:solidFill>
                <a:schemeClr val="lt1"/>
              </a:solidFill>
              <a:latin typeface="Roboto"/>
              <a:ea typeface="Roboto"/>
              <a:cs typeface="Roboto"/>
              <a:sym typeface="Roboto"/>
            </a:endParaRPr>
          </a:p>
        </p:txBody>
      </p:sp>
      <p:sp>
        <p:nvSpPr>
          <p:cNvPr id="188" name="Google Shape;188;p30"/>
          <p:cNvSpPr txBox="1"/>
          <p:nvPr/>
        </p:nvSpPr>
        <p:spPr>
          <a:xfrm>
            <a:off x="806639" y="936397"/>
            <a:ext cx="1019400" cy="2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latin typeface="Calibri"/>
                <a:ea typeface="Calibri"/>
                <a:cs typeface="Calibri"/>
                <a:sym typeface="Calibri"/>
              </a:rPr>
              <a:t>@sleipni_r</a:t>
            </a:r>
            <a:endParaRPr>
              <a:latin typeface="Calibri"/>
              <a:ea typeface="Calibri"/>
              <a:cs typeface="Calibri"/>
              <a:sym typeface="Calibri"/>
            </a:endParaRPr>
          </a:p>
        </p:txBody>
      </p:sp>
      <p:pic>
        <p:nvPicPr>
          <p:cNvPr id="189" name="Google Shape;189;p30"/>
          <p:cNvPicPr preferRelativeResize="0"/>
          <p:nvPr/>
        </p:nvPicPr>
        <p:blipFill>
          <a:blip r:embed="rId4">
            <a:alphaModFix/>
          </a:blip>
          <a:stretch>
            <a:fillRect/>
          </a:stretch>
        </p:blipFill>
        <p:spPr>
          <a:xfrm>
            <a:off x="1950725" y="1027625"/>
            <a:ext cx="241500" cy="241500"/>
          </a:xfrm>
          <a:prstGeom prst="rect">
            <a:avLst/>
          </a:prstGeom>
          <a:noFill/>
          <a:ln>
            <a:noFill/>
          </a:ln>
        </p:spPr>
      </p:pic>
      <p:sp>
        <p:nvSpPr>
          <p:cNvPr id="190" name="Google Shape;190;p30"/>
          <p:cNvSpPr txBox="1"/>
          <p:nvPr/>
        </p:nvSpPr>
        <p:spPr>
          <a:xfrm>
            <a:off x="2136450" y="936397"/>
            <a:ext cx="1019400" cy="2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latin typeface="Calibri"/>
                <a:ea typeface="Calibri"/>
                <a:cs typeface="Calibri"/>
                <a:sym typeface="Calibri"/>
              </a:rPr>
              <a:t>@sleipnir</a:t>
            </a:r>
            <a:endParaRPr>
              <a:latin typeface="Calibri"/>
              <a:ea typeface="Calibri"/>
              <a:cs typeface="Calibri"/>
              <a:sym typeface="Calibri"/>
            </a:endParaRPr>
          </a:p>
        </p:txBody>
      </p:sp>
      <p:pic>
        <p:nvPicPr>
          <p:cNvPr id="191" name="Google Shape;191;p30"/>
          <p:cNvPicPr preferRelativeResize="0"/>
          <p:nvPr/>
        </p:nvPicPr>
        <p:blipFill rotWithShape="1">
          <a:blip r:embed="rId5">
            <a:alphaModFix/>
          </a:blip>
          <a:srcRect b="0" l="1552" r="46336" t="14493"/>
          <a:stretch/>
        </p:blipFill>
        <p:spPr>
          <a:xfrm>
            <a:off x="6400161" y="1898075"/>
            <a:ext cx="1146639" cy="1304825"/>
          </a:xfrm>
          <a:prstGeom prst="rect">
            <a:avLst/>
          </a:prstGeom>
          <a:noFill/>
          <a:ln>
            <a:noFill/>
          </a:ln>
        </p:spPr>
      </p:pic>
      <p:pic>
        <p:nvPicPr>
          <p:cNvPr id="192" name="Google Shape;192;p30"/>
          <p:cNvPicPr preferRelativeResize="0"/>
          <p:nvPr/>
        </p:nvPicPr>
        <p:blipFill>
          <a:blip r:embed="rId6">
            <a:alphaModFix/>
          </a:blip>
          <a:stretch>
            <a:fillRect/>
          </a:stretch>
        </p:blipFill>
        <p:spPr>
          <a:xfrm>
            <a:off x="5868275" y="936397"/>
            <a:ext cx="936050" cy="1248074"/>
          </a:xfrm>
          <a:prstGeom prst="rect">
            <a:avLst/>
          </a:prstGeom>
          <a:noFill/>
          <a:ln>
            <a:noFill/>
          </a:ln>
        </p:spPr>
      </p:pic>
      <p:pic>
        <p:nvPicPr>
          <p:cNvPr id="193" name="Google Shape;193;p30"/>
          <p:cNvPicPr preferRelativeResize="0"/>
          <p:nvPr/>
        </p:nvPicPr>
        <p:blipFill>
          <a:blip r:embed="rId7">
            <a:alphaModFix/>
          </a:blip>
          <a:stretch>
            <a:fillRect/>
          </a:stretch>
        </p:blipFill>
        <p:spPr>
          <a:xfrm>
            <a:off x="7568050" y="2737975"/>
            <a:ext cx="983525" cy="1507025"/>
          </a:xfrm>
          <a:prstGeom prst="rect">
            <a:avLst/>
          </a:prstGeom>
          <a:noFill/>
          <a:ln>
            <a:noFill/>
          </a:ln>
        </p:spPr>
      </p:pic>
      <p:pic>
        <p:nvPicPr>
          <p:cNvPr id="194" name="Google Shape;194;p30"/>
          <p:cNvPicPr preferRelativeResize="0"/>
          <p:nvPr/>
        </p:nvPicPr>
        <p:blipFill>
          <a:blip r:embed="rId8">
            <a:alphaModFix/>
          </a:blip>
          <a:stretch>
            <a:fillRect/>
          </a:stretch>
        </p:blipFill>
        <p:spPr>
          <a:xfrm>
            <a:off x="5616256" y="3104950"/>
            <a:ext cx="1188074" cy="1334701"/>
          </a:xfrm>
          <a:prstGeom prst="rect">
            <a:avLst/>
          </a:prstGeom>
          <a:noFill/>
          <a:ln>
            <a:noFill/>
          </a:ln>
        </p:spPr>
      </p:pic>
      <p:pic>
        <p:nvPicPr>
          <p:cNvPr id="195" name="Google Shape;195;p30"/>
          <p:cNvPicPr preferRelativeResize="0"/>
          <p:nvPr/>
        </p:nvPicPr>
        <p:blipFill>
          <a:blip r:embed="rId9">
            <a:alphaModFix/>
          </a:blip>
          <a:stretch>
            <a:fillRect/>
          </a:stretch>
        </p:blipFill>
        <p:spPr>
          <a:xfrm>
            <a:off x="7184150" y="936400"/>
            <a:ext cx="1367424" cy="1125601"/>
          </a:xfrm>
          <a:prstGeom prst="rect">
            <a:avLst/>
          </a:prstGeom>
          <a:noFill/>
          <a:ln>
            <a:noFill/>
          </a:ln>
        </p:spPr>
      </p:pic>
      <p:pic>
        <p:nvPicPr>
          <p:cNvPr id="196" name="Google Shape;196;p30"/>
          <p:cNvPicPr preferRelativeResize="0"/>
          <p:nvPr/>
        </p:nvPicPr>
        <p:blipFill>
          <a:blip r:embed="rId10">
            <a:alphaModFix/>
          </a:blip>
          <a:stretch>
            <a:fillRect/>
          </a:stretch>
        </p:blipFill>
        <p:spPr>
          <a:xfrm>
            <a:off x="623278" y="1007525"/>
            <a:ext cx="281701" cy="2817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2600"/>
                                        <p:tgtEl>
                                          <p:spTgt spid="191"/>
                                        </p:tgtEl>
                                      </p:cBhvr>
                                    </p:animEffect>
                                  </p:childTnLst>
                                </p:cTn>
                              </p:par>
                            </p:childTnLst>
                          </p:cTn>
                        </p:par>
                        <p:par>
                          <p:cTn fill="hold">
                            <p:stCondLst>
                              <p:cond delay="3600"/>
                            </p:stCondLst>
                            <p:childTnLst>
                              <p:par>
                                <p:cTn fill="hold" nodeType="after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par>
                          <p:cTn fill="hold">
                            <p:stCondLst>
                              <p:cond delay="4600"/>
                            </p:stCondLst>
                            <p:childTnLst>
                              <p:par>
                                <p:cTn fill="hold" nodeType="after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2700"/>
                                        <p:tgtEl>
                                          <p:spTgt spid="194"/>
                                        </p:tgtEl>
                                      </p:cBhvr>
                                    </p:animEffect>
                                  </p:childTnLst>
                                </p:cTn>
                              </p:par>
                              <p:par>
                                <p:cTn fill="hold" nodeType="with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childTnLst>
                          </p:cTn>
                        </p:par>
                        <p:par>
                          <p:cTn fill="hold">
                            <p:stCondLst>
                              <p:cond delay="7300"/>
                            </p:stCondLst>
                            <p:childTnLst>
                              <p:par>
                                <p:cTn fill="hold" nodeType="afterEffect" presetClass="exit" presetID="10" presetSubtype="0">
                                  <p:stCondLst>
                                    <p:cond delay="0"/>
                                  </p:stCondLst>
                                  <p:childTnLst>
                                    <p:animEffect filter="fade" transition="out">
                                      <p:cBhvr>
                                        <p:cTn dur="1000"/>
                                        <p:tgtEl>
                                          <p:spTgt spid="193"/>
                                        </p:tgtEl>
                                      </p:cBhvr>
                                    </p:animEffect>
                                    <p:set>
                                      <p:cBhvr>
                                        <p:cTn dur="1" fill="hold">
                                          <p:stCondLst>
                                            <p:cond delay="1000"/>
                                          </p:stCondLst>
                                        </p:cTn>
                                        <p:tgtEl>
                                          <p:spTgt spid="193"/>
                                        </p:tgtEl>
                                        <p:attrNameLst>
                                          <p:attrName>style.visibility</p:attrName>
                                        </p:attrNameLst>
                                      </p:cBhvr>
                                      <p:to>
                                        <p:strVal val="hidden"/>
                                      </p:to>
                                    </p:set>
                                  </p:childTnLst>
                                </p:cTn>
                              </p:par>
                            </p:childTnLst>
                          </p:cTn>
                        </p:par>
                        <p:par>
                          <p:cTn fill="hold">
                            <p:stCondLst>
                              <p:cond delay="8300"/>
                            </p:stCondLst>
                            <p:childTnLst>
                              <p:par>
                                <p:cTn fill="hold" nodeType="afterEffect" presetClass="exit" presetID="10" presetSubtype="0">
                                  <p:stCondLst>
                                    <p:cond delay="0"/>
                                  </p:stCondLst>
                                  <p:childTnLst>
                                    <p:animEffect filter="fade" transition="out">
                                      <p:cBhvr>
                                        <p:cTn dur="2600"/>
                                        <p:tgtEl>
                                          <p:spTgt spid="195"/>
                                        </p:tgtEl>
                                      </p:cBhvr>
                                    </p:animEffect>
                                    <p:set>
                                      <p:cBhvr>
                                        <p:cTn dur="1" fill="hold">
                                          <p:stCondLst>
                                            <p:cond delay="2600"/>
                                          </p:stCondLst>
                                        </p:cTn>
                                        <p:tgtEl>
                                          <p:spTgt spid="195"/>
                                        </p:tgtEl>
                                        <p:attrNameLst>
                                          <p:attrName>style.visibility</p:attrName>
                                        </p:attrNameLst>
                                      </p:cBhvr>
                                      <p:to>
                                        <p:strVal val="hidden"/>
                                      </p:to>
                                    </p:set>
                                  </p:childTnLst>
                                </p:cTn>
                              </p:par>
                            </p:childTnLst>
                          </p:cTn>
                        </p:par>
                        <p:par>
                          <p:cTn fill="hold">
                            <p:stCondLst>
                              <p:cond delay="10900"/>
                            </p:stCondLst>
                            <p:childTnLst>
                              <p:par>
                                <p:cTn fill="hold" nodeType="afterEffect" presetClass="exit" presetID="10" presetSubtype="0">
                                  <p:stCondLst>
                                    <p:cond delay="0"/>
                                  </p:stCondLst>
                                  <p:childTnLst>
                                    <p:animEffect filter="fade" transition="out">
                                      <p:cBhvr>
                                        <p:cTn dur="2700"/>
                                        <p:tgtEl>
                                          <p:spTgt spid="194"/>
                                        </p:tgtEl>
                                      </p:cBhvr>
                                    </p:animEffect>
                                    <p:set>
                                      <p:cBhvr>
                                        <p:cTn dur="1" fill="hold">
                                          <p:stCondLst>
                                            <p:cond delay="2700"/>
                                          </p:stCondLst>
                                        </p:cTn>
                                        <p:tgtEl>
                                          <p:spTgt spid="194"/>
                                        </p:tgtEl>
                                        <p:attrNameLst>
                                          <p:attrName>style.visibility</p:attrName>
                                        </p:attrNameLst>
                                      </p:cBhvr>
                                      <p:to>
                                        <p:strVal val="hidden"/>
                                      </p:to>
                                    </p:set>
                                  </p:childTnLst>
                                </p:cTn>
                              </p:par>
                            </p:childTnLst>
                          </p:cTn>
                        </p:par>
                        <p:par>
                          <p:cTn fill="hold">
                            <p:stCondLst>
                              <p:cond delay="13600"/>
                            </p:stCondLst>
                            <p:childTnLst>
                              <p:par>
                                <p:cTn fill="hold" nodeType="afterEffect" presetClass="exit" presetID="10" presetSubtype="0">
                                  <p:stCondLst>
                                    <p:cond delay="0"/>
                                  </p:stCondLst>
                                  <p:childTnLst>
                                    <p:animEffect filter="fade" transition="out">
                                      <p:cBhvr>
                                        <p:cTn dur="1000"/>
                                        <p:tgtEl>
                                          <p:spTgt spid="191"/>
                                        </p:tgtEl>
                                      </p:cBhvr>
                                    </p:animEffect>
                                    <p:set>
                                      <p:cBhvr>
                                        <p:cTn dur="1" fill="hold">
                                          <p:stCondLst>
                                            <p:cond delay="1000"/>
                                          </p:stCondLst>
                                        </p:cTn>
                                        <p:tgtEl>
                                          <p:spTgt spid="19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4000"/>
                                        <p:tgtEl>
                                          <p:spTgt spid="192"/>
                                        </p:tgtEl>
                                      </p:cBhvr>
                                    </p:animEffect>
                                    <p:set>
                                      <p:cBhvr>
                                        <p:cTn dur="1" fill="hold">
                                          <p:stCondLst>
                                            <p:cond delay="4000"/>
                                          </p:stCondLst>
                                        </p:cTn>
                                        <p:tgtEl>
                                          <p:spTgt spid="19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0" name="Shape 200"/>
        <p:cNvGrpSpPr/>
        <p:nvPr/>
      </p:nvGrpSpPr>
      <p:grpSpPr>
        <a:xfrm>
          <a:off x="0" y="0"/>
          <a:ext cx="0" cy="0"/>
          <a:chOff x="0" y="0"/>
          <a:chExt cx="0" cy="0"/>
        </a:xfrm>
      </p:grpSpPr>
      <p:sp>
        <p:nvSpPr>
          <p:cNvPr id="201" name="Google Shape;201;p31"/>
          <p:cNvSpPr txBox="1"/>
          <p:nvPr>
            <p:ph idx="1" type="body"/>
          </p:nvPr>
        </p:nvSpPr>
        <p:spPr>
          <a:xfrm>
            <a:off x="34850" y="2151600"/>
            <a:ext cx="5798400" cy="840300"/>
          </a:xfrm>
          <a:prstGeom prst="rect">
            <a:avLst/>
          </a:prstGeom>
          <a:noFill/>
          <a:ln>
            <a:noFill/>
          </a:ln>
        </p:spPr>
        <p:txBody>
          <a:bodyPr anchorCtr="0" anchor="t" bIns="34275" lIns="68575" spcFirstLastPara="1" rIns="68575" wrap="square" tIns="34275">
            <a:normAutofit/>
          </a:bodyPr>
          <a:lstStyle/>
          <a:p>
            <a:pPr indent="0" lvl="0" marL="139700" rtl="0" algn="l">
              <a:lnSpc>
                <a:spcPct val="90000"/>
              </a:lnSpc>
              <a:spcBef>
                <a:spcPts val="800"/>
              </a:spcBef>
              <a:spcAft>
                <a:spcPts val="0"/>
              </a:spcAft>
              <a:buClr>
                <a:schemeClr val="dk1"/>
              </a:buClr>
              <a:buSzPts val="2100"/>
              <a:buNone/>
            </a:pPr>
            <a:r>
              <a:rPr lang="pt-BR" sz="1200">
                <a:latin typeface="Roboto"/>
                <a:ea typeface="Roboto"/>
                <a:cs typeface="Roboto"/>
                <a:sym typeface="Roboto"/>
              </a:rPr>
              <a:t>Spawn is a </a:t>
            </a:r>
            <a:r>
              <a:rPr b="1" lang="pt-BR" sz="1200">
                <a:latin typeface="Roboto"/>
                <a:ea typeface="Roboto"/>
                <a:cs typeface="Roboto"/>
                <a:sym typeface="Roboto"/>
              </a:rPr>
              <a:t>Stateful Serverless Runtime</a:t>
            </a:r>
            <a:r>
              <a:rPr lang="pt-BR" sz="1200">
                <a:latin typeface="Roboto"/>
                <a:ea typeface="Roboto"/>
                <a:cs typeface="Roboto"/>
                <a:sym typeface="Roboto"/>
              </a:rPr>
              <a:t> based on the </a:t>
            </a:r>
            <a:r>
              <a:rPr b="1" i="1" lang="pt-BR" sz="1200">
                <a:latin typeface="Roboto"/>
                <a:ea typeface="Roboto"/>
                <a:cs typeface="Roboto"/>
                <a:sym typeface="Roboto"/>
              </a:rPr>
              <a:t>Actor Model</a:t>
            </a:r>
            <a:r>
              <a:rPr b="1" lang="pt-BR" sz="1200">
                <a:latin typeface="Roboto"/>
                <a:ea typeface="Roboto"/>
                <a:cs typeface="Roboto"/>
                <a:sym typeface="Roboto"/>
              </a:rPr>
              <a:t> </a:t>
            </a:r>
            <a:r>
              <a:rPr lang="pt-BR" sz="1200">
                <a:latin typeface="Roboto"/>
                <a:ea typeface="Roboto"/>
                <a:cs typeface="Roboto"/>
                <a:sym typeface="Roboto"/>
              </a:rPr>
              <a:t>and operates as a </a:t>
            </a:r>
            <a:r>
              <a:rPr b="1" i="1" lang="pt-BR" sz="1200">
                <a:latin typeface="Roboto"/>
                <a:ea typeface="Roboto"/>
                <a:cs typeface="Roboto"/>
                <a:sym typeface="Roboto"/>
              </a:rPr>
              <a:t>Service Mesh</a:t>
            </a:r>
            <a:r>
              <a:rPr lang="pt-BR" sz="1200">
                <a:latin typeface="Roboto"/>
                <a:ea typeface="Roboto"/>
                <a:cs typeface="Roboto"/>
                <a:sym typeface="Roboto"/>
              </a:rPr>
              <a:t>.</a:t>
            </a:r>
            <a:endParaRPr sz="1200">
              <a:latin typeface="Roboto"/>
              <a:ea typeface="Roboto"/>
              <a:cs typeface="Roboto"/>
              <a:sym typeface="Roboto"/>
            </a:endParaRPr>
          </a:p>
          <a:p>
            <a:pPr indent="0" lvl="0" marL="457200" rtl="0" algn="l">
              <a:lnSpc>
                <a:spcPct val="90000"/>
              </a:lnSpc>
              <a:spcBef>
                <a:spcPts val="400"/>
              </a:spcBef>
              <a:spcAft>
                <a:spcPts val="0"/>
              </a:spcAft>
              <a:buNone/>
            </a:pPr>
            <a:r>
              <a:t/>
            </a:r>
            <a:endParaRPr i="1" sz="900">
              <a:latin typeface="Roboto"/>
              <a:ea typeface="Roboto"/>
              <a:cs typeface="Roboto"/>
              <a:sym typeface="Roboto"/>
            </a:endParaRPr>
          </a:p>
        </p:txBody>
      </p:sp>
      <p:sp>
        <p:nvSpPr>
          <p:cNvPr id="202" name="Google Shape;202;p31"/>
          <p:cNvSpPr txBox="1"/>
          <p:nvPr/>
        </p:nvSpPr>
        <p:spPr>
          <a:xfrm>
            <a:off x="6733394" y="111307"/>
            <a:ext cx="1899000" cy="241500"/>
          </a:xfrm>
          <a:prstGeom prst="rect">
            <a:avLst/>
          </a:prstGeom>
          <a:noFill/>
          <a:ln>
            <a:noFill/>
          </a:ln>
        </p:spPr>
        <p:txBody>
          <a:bodyPr anchorCtr="0" anchor="ctr" bIns="34275" lIns="68575" spcFirstLastPara="1" rIns="68575" wrap="square" tIns="34275">
            <a:normAutofit/>
          </a:bodyPr>
          <a:lstStyle/>
          <a:p>
            <a:pPr indent="0" lvl="0" marL="0" marR="0" rtl="0" algn="r">
              <a:lnSpc>
                <a:spcPct val="90000"/>
              </a:lnSpc>
              <a:spcBef>
                <a:spcPts val="0"/>
              </a:spcBef>
              <a:spcAft>
                <a:spcPts val="0"/>
              </a:spcAft>
              <a:buClr>
                <a:schemeClr val="dk1"/>
              </a:buClr>
              <a:buSzPts val="1100"/>
              <a:buFont typeface="Calibri"/>
              <a:buNone/>
            </a:pPr>
            <a:r>
              <a:t/>
            </a:r>
            <a:endParaRPr b="1" i="0" sz="1100" u="none" cap="none" strike="noStrike">
              <a:solidFill>
                <a:schemeClr val="dk1"/>
              </a:solidFill>
              <a:latin typeface="Roboto"/>
              <a:ea typeface="Roboto"/>
              <a:cs typeface="Roboto"/>
              <a:sym typeface="Roboto"/>
            </a:endParaRPr>
          </a:p>
        </p:txBody>
      </p:sp>
      <p:sp>
        <p:nvSpPr>
          <p:cNvPr id="203" name="Google Shape;203;p31"/>
          <p:cNvSpPr txBox="1"/>
          <p:nvPr/>
        </p:nvSpPr>
        <p:spPr>
          <a:xfrm>
            <a:off x="6413942" y="4759545"/>
            <a:ext cx="138600" cy="2385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t/>
            </a:r>
            <a:endParaRPr b="0" i="0" sz="1100" u="none" cap="none" strike="noStrike">
              <a:solidFill>
                <a:schemeClr val="lt1"/>
              </a:solidFill>
              <a:latin typeface="Roboto"/>
              <a:ea typeface="Roboto"/>
              <a:cs typeface="Roboto"/>
              <a:sym typeface="Roboto"/>
            </a:endParaRPr>
          </a:p>
        </p:txBody>
      </p:sp>
      <p:sp>
        <p:nvSpPr>
          <p:cNvPr id="204" name="Google Shape;204;p31"/>
          <p:cNvSpPr txBox="1"/>
          <p:nvPr>
            <p:ph type="title"/>
          </p:nvPr>
        </p:nvSpPr>
        <p:spPr>
          <a:xfrm>
            <a:off x="628650" y="338700"/>
            <a:ext cx="49122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700"/>
              <a:buFont typeface="Roboto"/>
              <a:buNone/>
            </a:pPr>
            <a:r>
              <a:rPr i="1" lang="pt-BR" sz="2700">
                <a:latin typeface="Roboto"/>
                <a:ea typeface="Roboto"/>
                <a:cs typeface="Roboto"/>
                <a:sym typeface="Roboto"/>
              </a:rPr>
              <a:t>What is Spawn Actor Mesh?</a:t>
            </a:r>
            <a:endParaRPr i="1" sz="2700">
              <a:latin typeface="Roboto"/>
              <a:ea typeface="Roboto"/>
              <a:cs typeface="Roboto"/>
              <a:sym typeface="Roboto"/>
            </a:endParaRPr>
          </a:p>
        </p:txBody>
      </p:sp>
      <p:sp>
        <p:nvSpPr>
          <p:cNvPr id="205" name="Google Shape;205;p31"/>
          <p:cNvSpPr txBox="1"/>
          <p:nvPr/>
        </p:nvSpPr>
        <p:spPr>
          <a:xfrm>
            <a:off x="6614015" y="111307"/>
            <a:ext cx="2018400" cy="241500"/>
          </a:xfrm>
          <a:prstGeom prst="rect">
            <a:avLst/>
          </a:prstGeom>
          <a:noFill/>
          <a:ln>
            <a:noFill/>
          </a:ln>
        </p:spPr>
        <p:txBody>
          <a:bodyPr anchorCtr="0" anchor="ctr" bIns="34275" lIns="68575" spcFirstLastPara="1" rIns="68575" wrap="square" tIns="34275">
            <a:normAutofit fontScale="70000" lnSpcReduction="20000"/>
          </a:bodyPr>
          <a:lstStyle/>
          <a:p>
            <a:pPr indent="0" lvl="0" marL="0" rtl="0" algn="r">
              <a:lnSpc>
                <a:spcPct val="90000"/>
              </a:lnSpc>
              <a:spcBef>
                <a:spcPts val="0"/>
              </a:spcBef>
              <a:spcAft>
                <a:spcPts val="0"/>
              </a:spcAft>
              <a:buClr>
                <a:schemeClr val="dk1"/>
              </a:buClr>
              <a:buSzPct val="100000"/>
              <a:buFont typeface="Roboto"/>
              <a:buNone/>
            </a:pPr>
            <a:r>
              <a:rPr lang="pt-BR" sz="1100">
                <a:solidFill>
                  <a:schemeClr val="dk1"/>
                </a:solidFill>
                <a:latin typeface="Roboto"/>
                <a:ea typeface="Roboto"/>
                <a:cs typeface="Roboto"/>
                <a:sym typeface="Roboto"/>
              </a:rPr>
              <a:t>eigr.io – Spawn Cloud Native Service Mesh</a:t>
            </a:r>
            <a:endParaRPr b="1" sz="1100">
              <a:solidFill>
                <a:schemeClr val="dk1"/>
              </a:solidFill>
              <a:latin typeface="Roboto"/>
              <a:ea typeface="Roboto"/>
              <a:cs typeface="Roboto"/>
              <a:sym typeface="Roboto"/>
            </a:endParaRPr>
          </a:p>
          <a:p>
            <a:pPr indent="0" lvl="0" marL="0" marR="0" rtl="0" algn="r">
              <a:lnSpc>
                <a:spcPct val="90000"/>
              </a:lnSpc>
              <a:spcBef>
                <a:spcPts val="0"/>
              </a:spcBef>
              <a:spcAft>
                <a:spcPts val="0"/>
              </a:spcAft>
              <a:buClr>
                <a:schemeClr val="dk1"/>
              </a:buClr>
              <a:buSzPct val="100000"/>
              <a:buFont typeface="Roboto"/>
              <a:buNone/>
            </a:pPr>
            <a:r>
              <a:t/>
            </a:r>
            <a:endParaRPr sz="1100">
              <a:solidFill>
                <a:schemeClr val="dk1"/>
              </a:solidFill>
              <a:latin typeface="Roboto"/>
              <a:ea typeface="Roboto"/>
              <a:cs typeface="Roboto"/>
              <a:sym typeface="Roboto"/>
            </a:endParaRPr>
          </a:p>
        </p:txBody>
      </p:sp>
      <p:sp>
        <p:nvSpPr>
          <p:cNvPr id="206" name="Google Shape;206;p31"/>
          <p:cNvSpPr txBox="1"/>
          <p:nvPr/>
        </p:nvSpPr>
        <p:spPr>
          <a:xfrm>
            <a:off x="5108921" y="4759545"/>
            <a:ext cx="2748600" cy="408000"/>
          </a:xfrm>
          <a:prstGeom prst="rect">
            <a:avLst/>
          </a:prstGeom>
          <a:noFill/>
          <a:ln>
            <a:noFill/>
          </a:ln>
        </p:spPr>
        <p:txBody>
          <a:bodyPr anchorCtr="0" anchor="t" bIns="34275" lIns="68575" spcFirstLastPara="1" rIns="68575" wrap="square" tIns="34275">
            <a:spAutoFit/>
          </a:bodyPr>
          <a:lstStyle/>
          <a:p>
            <a:pPr indent="0" lvl="0" marL="0" rtl="0" algn="just">
              <a:spcBef>
                <a:spcPts val="0"/>
              </a:spcBef>
              <a:spcAft>
                <a:spcPts val="0"/>
              </a:spcAft>
              <a:buClr>
                <a:schemeClr val="dk1"/>
              </a:buClr>
              <a:buFont typeface="Arial"/>
              <a:buNone/>
            </a:pPr>
            <a:r>
              <a:rPr lang="pt-BR" sz="1100">
                <a:solidFill>
                  <a:schemeClr val="lt1"/>
                </a:solidFill>
                <a:latin typeface="Roboto"/>
                <a:ea typeface="Roboto"/>
                <a:cs typeface="Roboto"/>
                <a:sym typeface="Roboto"/>
              </a:rPr>
              <a:t>Elug SP - Meetup 2023</a:t>
            </a:r>
            <a:endParaRPr sz="1100">
              <a:solidFill>
                <a:schemeClr val="lt1"/>
              </a:solidFill>
              <a:latin typeface="Roboto"/>
              <a:ea typeface="Roboto"/>
              <a:cs typeface="Roboto"/>
              <a:sym typeface="Roboto"/>
            </a:endParaRPr>
          </a:p>
          <a:p>
            <a:pPr indent="0" lvl="0" marL="0" marR="0" rtl="0" algn="just">
              <a:spcBef>
                <a:spcPts val="0"/>
              </a:spcBef>
              <a:spcAft>
                <a:spcPts val="0"/>
              </a:spcAft>
              <a:buNone/>
            </a:pPr>
            <a:r>
              <a:t/>
            </a:r>
            <a:endParaRPr sz="1100">
              <a:solidFill>
                <a:schemeClr val="lt1"/>
              </a:solidFill>
              <a:latin typeface="Roboto"/>
              <a:ea typeface="Roboto"/>
              <a:cs typeface="Roboto"/>
              <a:sym typeface="Roboto"/>
            </a:endParaRPr>
          </a:p>
        </p:txBody>
      </p:sp>
      <p:pic>
        <p:nvPicPr>
          <p:cNvPr id="207" name="Google Shape;207;p31"/>
          <p:cNvPicPr preferRelativeResize="0"/>
          <p:nvPr/>
        </p:nvPicPr>
        <p:blipFill>
          <a:blip r:embed="rId4">
            <a:alphaModFix/>
          </a:blip>
          <a:stretch>
            <a:fillRect/>
          </a:stretch>
        </p:blipFill>
        <p:spPr>
          <a:xfrm>
            <a:off x="5971725" y="880599"/>
            <a:ext cx="3005952" cy="3005952"/>
          </a:xfrm>
          <a:prstGeom prst="rect">
            <a:avLst/>
          </a:prstGeom>
          <a:noFill/>
          <a:ln>
            <a:noFill/>
          </a:ln>
        </p:spPr>
      </p:pic>
      <p:sp>
        <p:nvSpPr>
          <p:cNvPr id="208" name="Google Shape;208;p31"/>
          <p:cNvSpPr/>
          <p:nvPr/>
        </p:nvSpPr>
        <p:spPr>
          <a:xfrm>
            <a:off x="6938400" y="1742375"/>
            <a:ext cx="1156200" cy="317700"/>
          </a:xfrm>
          <a:prstGeom prst="wedgeEllipse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sz="600"/>
              <a:t>hello mom Elixir</a:t>
            </a:r>
            <a:endParaRPr sz="600"/>
          </a:p>
        </p:txBody>
      </p:sp>
      <p:sp>
        <p:nvSpPr>
          <p:cNvPr id="209" name="Google Shape;209;p31"/>
          <p:cNvSpPr/>
          <p:nvPr/>
        </p:nvSpPr>
        <p:spPr>
          <a:xfrm>
            <a:off x="7687400" y="1864200"/>
            <a:ext cx="854400" cy="408000"/>
          </a:xfrm>
          <a:prstGeom prst="wedgeEllipse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sz="600"/>
              <a:t>Hello Daddy Kubernetes</a:t>
            </a:r>
            <a:endParaRPr sz="600"/>
          </a:p>
        </p:txBody>
      </p:sp>
      <p:sp>
        <p:nvSpPr>
          <p:cNvPr id="210" name="Google Shape;210;p31"/>
          <p:cNvSpPr/>
          <p:nvPr/>
        </p:nvSpPr>
        <p:spPr>
          <a:xfrm>
            <a:off x="7435300" y="2742025"/>
            <a:ext cx="854400" cy="3177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sz="600"/>
              <a:t>My name is Spawn</a:t>
            </a:r>
            <a:endParaRPr sz="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2000"/>
                                        <p:tgtEl>
                                          <p:spTgt spid="201"/>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2000"/>
                                        <p:tgtEl>
                                          <p:spTgt spid="20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600"/>
                                        <p:tgtEl>
                                          <p:spTgt spid="209"/>
                                        </p:tgtEl>
                                      </p:cBhvr>
                                    </p:animEffect>
                                  </p:childTnLst>
                                </p:cTn>
                              </p:par>
                            </p:childTnLst>
                          </p:cTn>
                        </p:par>
                        <p:par>
                          <p:cTn fill="hold">
                            <p:stCondLst>
                              <p:cond delay="4600"/>
                            </p:stCondLst>
                            <p:childTnLst>
                              <p:par>
                                <p:cTn fill="hold" nodeType="after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4" name="Shape 214"/>
        <p:cNvGrpSpPr/>
        <p:nvPr/>
      </p:nvGrpSpPr>
      <p:grpSpPr>
        <a:xfrm>
          <a:off x="0" y="0"/>
          <a:ext cx="0" cy="0"/>
          <a:chOff x="0" y="0"/>
          <a:chExt cx="0" cy="0"/>
        </a:xfrm>
      </p:grpSpPr>
      <p:sp>
        <p:nvSpPr>
          <p:cNvPr id="215" name="Google Shape;215;p32"/>
          <p:cNvSpPr txBox="1"/>
          <p:nvPr>
            <p:ph idx="1" type="body"/>
          </p:nvPr>
        </p:nvSpPr>
        <p:spPr>
          <a:xfrm>
            <a:off x="34850" y="2151600"/>
            <a:ext cx="5798400" cy="840300"/>
          </a:xfrm>
          <a:prstGeom prst="rect">
            <a:avLst/>
          </a:prstGeom>
          <a:noFill/>
          <a:ln>
            <a:noFill/>
          </a:ln>
        </p:spPr>
        <p:txBody>
          <a:bodyPr anchorCtr="0" anchor="t" bIns="34275" lIns="68575" spcFirstLastPara="1" rIns="68575" wrap="square" tIns="34275">
            <a:normAutofit/>
          </a:bodyPr>
          <a:lstStyle/>
          <a:p>
            <a:pPr indent="0" lvl="0" marL="139700" rtl="0" algn="l">
              <a:lnSpc>
                <a:spcPct val="90000"/>
              </a:lnSpc>
              <a:spcBef>
                <a:spcPts val="800"/>
              </a:spcBef>
              <a:spcAft>
                <a:spcPts val="0"/>
              </a:spcAft>
              <a:buClr>
                <a:schemeClr val="dk1"/>
              </a:buClr>
              <a:buSzPts val="2100"/>
              <a:buNone/>
            </a:pPr>
            <a:r>
              <a:rPr lang="pt-BR" sz="1200">
                <a:latin typeface="Roboto"/>
                <a:ea typeface="Roboto"/>
                <a:cs typeface="Roboto"/>
                <a:sym typeface="Roboto"/>
              </a:rPr>
              <a:t>Kubernetes is a portable, extensible, open source platform for managing “containerized” workloads and services, that facilitates both declarative configuration and automation.</a:t>
            </a:r>
            <a:endParaRPr sz="1200">
              <a:latin typeface="Roboto"/>
              <a:ea typeface="Roboto"/>
              <a:cs typeface="Roboto"/>
              <a:sym typeface="Roboto"/>
            </a:endParaRPr>
          </a:p>
          <a:p>
            <a:pPr indent="0" lvl="0" marL="457200" rtl="0" algn="l">
              <a:lnSpc>
                <a:spcPct val="90000"/>
              </a:lnSpc>
              <a:spcBef>
                <a:spcPts val="400"/>
              </a:spcBef>
              <a:spcAft>
                <a:spcPts val="0"/>
              </a:spcAft>
              <a:buNone/>
            </a:pPr>
            <a:r>
              <a:t/>
            </a:r>
            <a:endParaRPr i="1" sz="900">
              <a:latin typeface="Roboto"/>
              <a:ea typeface="Roboto"/>
              <a:cs typeface="Roboto"/>
              <a:sym typeface="Roboto"/>
            </a:endParaRPr>
          </a:p>
        </p:txBody>
      </p:sp>
      <p:sp>
        <p:nvSpPr>
          <p:cNvPr id="216" name="Google Shape;216;p32"/>
          <p:cNvSpPr txBox="1"/>
          <p:nvPr/>
        </p:nvSpPr>
        <p:spPr>
          <a:xfrm>
            <a:off x="6733394" y="111307"/>
            <a:ext cx="1899000" cy="241500"/>
          </a:xfrm>
          <a:prstGeom prst="rect">
            <a:avLst/>
          </a:prstGeom>
          <a:noFill/>
          <a:ln>
            <a:noFill/>
          </a:ln>
        </p:spPr>
        <p:txBody>
          <a:bodyPr anchorCtr="0" anchor="ctr" bIns="34275" lIns="68575" spcFirstLastPara="1" rIns="68575" wrap="square" tIns="34275">
            <a:normAutofit/>
          </a:bodyPr>
          <a:lstStyle/>
          <a:p>
            <a:pPr indent="0" lvl="0" marL="0" marR="0" rtl="0" algn="r">
              <a:lnSpc>
                <a:spcPct val="90000"/>
              </a:lnSpc>
              <a:spcBef>
                <a:spcPts val="0"/>
              </a:spcBef>
              <a:spcAft>
                <a:spcPts val="0"/>
              </a:spcAft>
              <a:buClr>
                <a:schemeClr val="dk1"/>
              </a:buClr>
              <a:buSzPts val="1100"/>
              <a:buFont typeface="Calibri"/>
              <a:buNone/>
            </a:pPr>
            <a:r>
              <a:t/>
            </a:r>
            <a:endParaRPr b="1" i="0" sz="1100" u="none" cap="none" strike="noStrike">
              <a:solidFill>
                <a:schemeClr val="dk1"/>
              </a:solidFill>
              <a:latin typeface="Roboto"/>
              <a:ea typeface="Roboto"/>
              <a:cs typeface="Roboto"/>
              <a:sym typeface="Roboto"/>
            </a:endParaRPr>
          </a:p>
        </p:txBody>
      </p:sp>
      <p:sp>
        <p:nvSpPr>
          <p:cNvPr id="217" name="Google Shape;217;p32"/>
          <p:cNvSpPr txBox="1"/>
          <p:nvPr/>
        </p:nvSpPr>
        <p:spPr>
          <a:xfrm>
            <a:off x="6413942" y="4759545"/>
            <a:ext cx="138600" cy="2385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t/>
            </a:r>
            <a:endParaRPr b="0" i="0" sz="1100" u="none" cap="none" strike="noStrike">
              <a:solidFill>
                <a:schemeClr val="lt1"/>
              </a:solidFill>
              <a:latin typeface="Roboto"/>
              <a:ea typeface="Roboto"/>
              <a:cs typeface="Roboto"/>
              <a:sym typeface="Roboto"/>
            </a:endParaRPr>
          </a:p>
        </p:txBody>
      </p:sp>
      <p:sp>
        <p:nvSpPr>
          <p:cNvPr id="218" name="Google Shape;218;p32"/>
          <p:cNvSpPr txBox="1"/>
          <p:nvPr>
            <p:ph type="title"/>
          </p:nvPr>
        </p:nvSpPr>
        <p:spPr>
          <a:xfrm>
            <a:off x="628650" y="338700"/>
            <a:ext cx="49122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700"/>
              <a:buFont typeface="Roboto"/>
              <a:buNone/>
            </a:pPr>
            <a:r>
              <a:rPr i="1" lang="pt-BR" sz="2700">
                <a:latin typeface="Roboto"/>
                <a:ea typeface="Roboto"/>
                <a:cs typeface="Roboto"/>
                <a:sym typeface="Roboto"/>
              </a:rPr>
              <a:t>What is k8s?</a:t>
            </a:r>
            <a:endParaRPr i="1" sz="2700">
              <a:latin typeface="Roboto"/>
              <a:ea typeface="Roboto"/>
              <a:cs typeface="Roboto"/>
              <a:sym typeface="Roboto"/>
            </a:endParaRPr>
          </a:p>
        </p:txBody>
      </p:sp>
      <p:sp>
        <p:nvSpPr>
          <p:cNvPr id="219" name="Google Shape;219;p32"/>
          <p:cNvSpPr txBox="1"/>
          <p:nvPr/>
        </p:nvSpPr>
        <p:spPr>
          <a:xfrm>
            <a:off x="6614015" y="111307"/>
            <a:ext cx="2018400" cy="241500"/>
          </a:xfrm>
          <a:prstGeom prst="rect">
            <a:avLst/>
          </a:prstGeom>
          <a:noFill/>
          <a:ln>
            <a:noFill/>
          </a:ln>
        </p:spPr>
        <p:txBody>
          <a:bodyPr anchorCtr="0" anchor="ctr" bIns="34275" lIns="68575" spcFirstLastPara="1" rIns="68575" wrap="square" tIns="34275">
            <a:normAutofit fontScale="70000" lnSpcReduction="20000"/>
          </a:bodyPr>
          <a:lstStyle/>
          <a:p>
            <a:pPr indent="0" lvl="0" marL="0" rtl="0" algn="r">
              <a:lnSpc>
                <a:spcPct val="90000"/>
              </a:lnSpc>
              <a:spcBef>
                <a:spcPts val="0"/>
              </a:spcBef>
              <a:spcAft>
                <a:spcPts val="0"/>
              </a:spcAft>
              <a:buClr>
                <a:schemeClr val="dk1"/>
              </a:buClr>
              <a:buSzPct val="100000"/>
              <a:buFont typeface="Roboto"/>
              <a:buNone/>
            </a:pPr>
            <a:r>
              <a:rPr lang="pt-BR" sz="1100">
                <a:solidFill>
                  <a:schemeClr val="dk1"/>
                </a:solidFill>
                <a:latin typeface="Roboto"/>
                <a:ea typeface="Roboto"/>
                <a:cs typeface="Roboto"/>
                <a:sym typeface="Roboto"/>
              </a:rPr>
              <a:t>eigr.io – Spawn Cloud Native Service Mesh</a:t>
            </a:r>
            <a:endParaRPr b="1" sz="1100">
              <a:solidFill>
                <a:schemeClr val="dk1"/>
              </a:solidFill>
              <a:latin typeface="Roboto"/>
              <a:ea typeface="Roboto"/>
              <a:cs typeface="Roboto"/>
              <a:sym typeface="Roboto"/>
            </a:endParaRPr>
          </a:p>
          <a:p>
            <a:pPr indent="0" lvl="0" marL="0" marR="0" rtl="0" algn="r">
              <a:lnSpc>
                <a:spcPct val="90000"/>
              </a:lnSpc>
              <a:spcBef>
                <a:spcPts val="0"/>
              </a:spcBef>
              <a:spcAft>
                <a:spcPts val="0"/>
              </a:spcAft>
              <a:buClr>
                <a:schemeClr val="dk1"/>
              </a:buClr>
              <a:buSzPct val="100000"/>
              <a:buFont typeface="Roboto"/>
              <a:buNone/>
            </a:pPr>
            <a:r>
              <a:t/>
            </a:r>
            <a:endParaRPr sz="1100">
              <a:solidFill>
                <a:schemeClr val="dk1"/>
              </a:solidFill>
              <a:latin typeface="Roboto"/>
              <a:ea typeface="Roboto"/>
              <a:cs typeface="Roboto"/>
              <a:sym typeface="Roboto"/>
            </a:endParaRPr>
          </a:p>
        </p:txBody>
      </p:sp>
      <p:sp>
        <p:nvSpPr>
          <p:cNvPr id="220" name="Google Shape;220;p32"/>
          <p:cNvSpPr txBox="1"/>
          <p:nvPr/>
        </p:nvSpPr>
        <p:spPr>
          <a:xfrm>
            <a:off x="5108921" y="4759545"/>
            <a:ext cx="2748600" cy="408000"/>
          </a:xfrm>
          <a:prstGeom prst="rect">
            <a:avLst/>
          </a:prstGeom>
          <a:noFill/>
          <a:ln>
            <a:noFill/>
          </a:ln>
        </p:spPr>
        <p:txBody>
          <a:bodyPr anchorCtr="0" anchor="t" bIns="34275" lIns="68575" spcFirstLastPara="1" rIns="68575" wrap="square" tIns="34275">
            <a:spAutoFit/>
          </a:bodyPr>
          <a:lstStyle/>
          <a:p>
            <a:pPr indent="0" lvl="0" marL="0" rtl="0" algn="just">
              <a:spcBef>
                <a:spcPts val="0"/>
              </a:spcBef>
              <a:spcAft>
                <a:spcPts val="0"/>
              </a:spcAft>
              <a:buClr>
                <a:schemeClr val="dk1"/>
              </a:buClr>
              <a:buFont typeface="Arial"/>
              <a:buNone/>
            </a:pPr>
            <a:r>
              <a:rPr lang="pt-BR" sz="1100">
                <a:solidFill>
                  <a:schemeClr val="lt1"/>
                </a:solidFill>
                <a:latin typeface="Roboto"/>
                <a:ea typeface="Roboto"/>
                <a:cs typeface="Roboto"/>
                <a:sym typeface="Roboto"/>
              </a:rPr>
              <a:t>Elug SP - Meetup 2023</a:t>
            </a:r>
            <a:endParaRPr sz="1100">
              <a:solidFill>
                <a:schemeClr val="lt1"/>
              </a:solidFill>
              <a:latin typeface="Roboto"/>
              <a:ea typeface="Roboto"/>
              <a:cs typeface="Roboto"/>
              <a:sym typeface="Roboto"/>
            </a:endParaRPr>
          </a:p>
          <a:p>
            <a:pPr indent="0" lvl="0" marL="0" marR="0" rtl="0" algn="just">
              <a:spcBef>
                <a:spcPts val="0"/>
              </a:spcBef>
              <a:spcAft>
                <a:spcPts val="0"/>
              </a:spcAft>
              <a:buNone/>
            </a:pPr>
            <a:r>
              <a:t/>
            </a:r>
            <a:endParaRPr sz="1100">
              <a:solidFill>
                <a:schemeClr val="lt1"/>
              </a:solidFill>
              <a:latin typeface="Roboto"/>
              <a:ea typeface="Roboto"/>
              <a:cs typeface="Roboto"/>
              <a:sym typeface="Roboto"/>
            </a:endParaRPr>
          </a:p>
        </p:txBody>
      </p:sp>
      <p:pic>
        <p:nvPicPr>
          <p:cNvPr id="221" name="Google Shape;221;p32"/>
          <p:cNvPicPr preferRelativeResize="0"/>
          <p:nvPr/>
        </p:nvPicPr>
        <p:blipFill>
          <a:blip r:embed="rId4">
            <a:alphaModFix/>
          </a:blip>
          <a:stretch>
            <a:fillRect/>
          </a:stretch>
        </p:blipFill>
        <p:spPr>
          <a:xfrm>
            <a:off x="5171375" y="1002175"/>
            <a:ext cx="3906652" cy="32422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500"/>
                                        <p:tgtEl>
                                          <p:spTgt spid="215"/>
                                        </p:tgtEl>
                                      </p:cBhvr>
                                    </p:animEffec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5" name="Shape 225"/>
        <p:cNvGrpSpPr/>
        <p:nvPr/>
      </p:nvGrpSpPr>
      <p:grpSpPr>
        <a:xfrm>
          <a:off x="0" y="0"/>
          <a:ext cx="0" cy="0"/>
          <a:chOff x="0" y="0"/>
          <a:chExt cx="0" cy="0"/>
        </a:xfrm>
      </p:grpSpPr>
      <p:sp>
        <p:nvSpPr>
          <p:cNvPr id="226" name="Google Shape;226;p33"/>
          <p:cNvSpPr txBox="1"/>
          <p:nvPr/>
        </p:nvSpPr>
        <p:spPr>
          <a:xfrm>
            <a:off x="6733394" y="111307"/>
            <a:ext cx="1899000" cy="241500"/>
          </a:xfrm>
          <a:prstGeom prst="rect">
            <a:avLst/>
          </a:prstGeom>
          <a:noFill/>
          <a:ln>
            <a:noFill/>
          </a:ln>
        </p:spPr>
        <p:txBody>
          <a:bodyPr anchorCtr="0" anchor="ctr" bIns="34275" lIns="68575" spcFirstLastPara="1" rIns="68575" wrap="square" tIns="34275">
            <a:normAutofit/>
          </a:bodyPr>
          <a:lstStyle/>
          <a:p>
            <a:pPr indent="0" lvl="0" marL="0" marR="0" rtl="0" algn="r">
              <a:lnSpc>
                <a:spcPct val="90000"/>
              </a:lnSpc>
              <a:spcBef>
                <a:spcPts val="0"/>
              </a:spcBef>
              <a:spcAft>
                <a:spcPts val="0"/>
              </a:spcAft>
              <a:buClr>
                <a:schemeClr val="dk1"/>
              </a:buClr>
              <a:buSzPts val="1100"/>
              <a:buFont typeface="Calibri"/>
              <a:buNone/>
            </a:pPr>
            <a:r>
              <a:t/>
            </a:r>
            <a:endParaRPr b="1" i="0" sz="1100" u="none" cap="none" strike="noStrike">
              <a:solidFill>
                <a:schemeClr val="dk1"/>
              </a:solidFill>
              <a:latin typeface="Roboto"/>
              <a:ea typeface="Roboto"/>
              <a:cs typeface="Roboto"/>
              <a:sym typeface="Roboto"/>
            </a:endParaRPr>
          </a:p>
        </p:txBody>
      </p:sp>
      <p:sp>
        <p:nvSpPr>
          <p:cNvPr id="227" name="Google Shape;227;p33"/>
          <p:cNvSpPr txBox="1"/>
          <p:nvPr/>
        </p:nvSpPr>
        <p:spPr>
          <a:xfrm>
            <a:off x="6413942" y="4759545"/>
            <a:ext cx="138600" cy="2385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t/>
            </a:r>
            <a:endParaRPr b="0" i="0" sz="1100" u="none" cap="none" strike="noStrike">
              <a:solidFill>
                <a:schemeClr val="lt1"/>
              </a:solidFill>
              <a:latin typeface="Roboto"/>
              <a:ea typeface="Roboto"/>
              <a:cs typeface="Roboto"/>
              <a:sym typeface="Roboto"/>
            </a:endParaRPr>
          </a:p>
        </p:txBody>
      </p:sp>
      <p:sp>
        <p:nvSpPr>
          <p:cNvPr id="228" name="Google Shape;228;p33"/>
          <p:cNvSpPr txBox="1"/>
          <p:nvPr>
            <p:ph type="title"/>
          </p:nvPr>
        </p:nvSpPr>
        <p:spPr>
          <a:xfrm>
            <a:off x="628650" y="338700"/>
            <a:ext cx="44034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700"/>
              <a:buFont typeface="Roboto"/>
              <a:buNone/>
            </a:pPr>
            <a:r>
              <a:rPr i="1" lang="pt-BR" sz="2700">
                <a:latin typeface="Roboto"/>
                <a:ea typeface="Roboto"/>
                <a:cs typeface="Roboto"/>
                <a:sym typeface="Roboto"/>
              </a:rPr>
              <a:t>What is Service Mesh?</a:t>
            </a:r>
            <a:endParaRPr i="1" sz="2700">
              <a:latin typeface="Roboto"/>
              <a:ea typeface="Roboto"/>
              <a:cs typeface="Roboto"/>
              <a:sym typeface="Roboto"/>
            </a:endParaRPr>
          </a:p>
        </p:txBody>
      </p:sp>
      <p:sp>
        <p:nvSpPr>
          <p:cNvPr id="229" name="Google Shape;229;p33"/>
          <p:cNvSpPr txBox="1"/>
          <p:nvPr/>
        </p:nvSpPr>
        <p:spPr>
          <a:xfrm>
            <a:off x="6614015" y="111307"/>
            <a:ext cx="2018400" cy="241500"/>
          </a:xfrm>
          <a:prstGeom prst="rect">
            <a:avLst/>
          </a:prstGeom>
          <a:noFill/>
          <a:ln>
            <a:noFill/>
          </a:ln>
        </p:spPr>
        <p:txBody>
          <a:bodyPr anchorCtr="0" anchor="ctr" bIns="34275" lIns="68575" spcFirstLastPara="1" rIns="68575" wrap="square" tIns="34275">
            <a:normAutofit fontScale="70000" lnSpcReduction="20000"/>
          </a:bodyPr>
          <a:lstStyle/>
          <a:p>
            <a:pPr indent="0" lvl="0" marL="0" rtl="0" algn="r">
              <a:lnSpc>
                <a:spcPct val="90000"/>
              </a:lnSpc>
              <a:spcBef>
                <a:spcPts val="0"/>
              </a:spcBef>
              <a:spcAft>
                <a:spcPts val="0"/>
              </a:spcAft>
              <a:buClr>
                <a:schemeClr val="dk1"/>
              </a:buClr>
              <a:buSzPct val="100000"/>
              <a:buFont typeface="Roboto"/>
              <a:buNone/>
            </a:pPr>
            <a:r>
              <a:rPr lang="pt-BR" sz="1100">
                <a:solidFill>
                  <a:schemeClr val="dk1"/>
                </a:solidFill>
                <a:latin typeface="Roboto"/>
                <a:ea typeface="Roboto"/>
                <a:cs typeface="Roboto"/>
                <a:sym typeface="Roboto"/>
              </a:rPr>
              <a:t>eigr.io – Spawn Cloud Native Service Mesh</a:t>
            </a:r>
            <a:endParaRPr b="1" sz="1100">
              <a:solidFill>
                <a:schemeClr val="dk1"/>
              </a:solidFill>
              <a:latin typeface="Roboto"/>
              <a:ea typeface="Roboto"/>
              <a:cs typeface="Roboto"/>
              <a:sym typeface="Roboto"/>
            </a:endParaRPr>
          </a:p>
          <a:p>
            <a:pPr indent="0" lvl="0" marL="0" marR="0" rtl="0" algn="r">
              <a:lnSpc>
                <a:spcPct val="90000"/>
              </a:lnSpc>
              <a:spcBef>
                <a:spcPts val="0"/>
              </a:spcBef>
              <a:spcAft>
                <a:spcPts val="0"/>
              </a:spcAft>
              <a:buClr>
                <a:schemeClr val="dk1"/>
              </a:buClr>
              <a:buSzPct val="100000"/>
              <a:buFont typeface="Roboto"/>
              <a:buNone/>
            </a:pPr>
            <a:r>
              <a:t/>
            </a:r>
            <a:endParaRPr sz="1100">
              <a:solidFill>
                <a:schemeClr val="dk1"/>
              </a:solidFill>
              <a:latin typeface="Roboto"/>
              <a:ea typeface="Roboto"/>
              <a:cs typeface="Roboto"/>
              <a:sym typeface="Roboto"/>
            </a:endParaRPr>
          </a:p>
        </p:txBody>
      </p:sp>
      <p:sp>
        <p:nvSpPr>
          <p:cNvPr id="230" name="Google Shape;230;p33"/>
          <p:cNvSpPr txBox="1"/>
          <p:nvPr/>
        </p:nvSpPr>
        <p:spPr>
          <a:xfrm>
            <a:off x="5108921" y="4759545"/>
            <a:ext cx="2748600" cy="408000"/>
          </a:xfrm>
          <a:prstGeom prst="rect">
            <a:avLst/>
          </a:prstGeom>
          <a:noFill/>
          <a:ln>
            <a:noFill/>
          </a:ln>
        </p:spPr>
        <p:txBody>
          <a:bodyPr anchorCtr="0" anchor="t" bIns="34275" lIns="68575" spcFirstLastPara="1" rIns="68575" wrap="square" tIns="34275">
            <a:spAutoFit/>
          </a:bodyPr>
          <a:lstStyle/>
          <a:p>
            <a:pPr indent="0" lvl="0" marL="0" rtl="0" algn="just">
              <a:spcBef>
                <a:spcPts val="0"/>
              </a:spcBef>
              <a:spcAft>
                <a:spcPts val="0"/>
              </a:spcAft>
              <a:buClr>
                <a:schemeClr val="dk1"/>
              </a:buClr>
              <a:buFont typeface="Arial"/>
              <a:buNone/>
            </a:pPr>
            <a:r>
              <a:rPr lang="pt-BR" sz="1100">
                <a:solidFill>
                  <a:schemeClr val="lt1"/>
                </a:solidFill>
                <a:latin typeface="Roboto"/>
                <a:ea typeface="Roboto"/>
                <a:cs typeface="Roboto"/>
                <a:sym typeface="Roboto"/>
              </a:rPr>
              <a:t>Elug SP - Meetup 2023</a:t>
            </a:r>
            <a:endParaRPr sz="1100">
              <a:solidFill>
                <a:schemeClr val="lt1"/>
              </a:solidFill>
              <a:latin typeface="Roboto"/>
              <a:ea typeface="Roboto"/>
              <a:cs typeface="Roboto"/>
              <a:sym typeface="Roboto"/>
            </a:endParaRPr>
          </a:p>
          <a:p>
            <a:pPr indent="0" lvl="0" marL="0" marR="0" rtl="0" algn="just">
              <a:spcBef>
                <a:spcPts val="0"/>
              </a:spcBef>
              <a:spcAft>
                <a:spcPts val="0"/>
              </a:spcAft>
              <a:buNone/>
            </a:pPr>
            <a:r>
              <a:t/>
            </a:r>
            <a:endParaRPr sz="1100">
              <a:solidFill>
                <a:schemeClr val="lt1"/>
              </a:solidFill>
              <a:latin typeface="Roboto"/>
              <a:ea typeface="Roboto"/>
              <a:cs typeface="Roboto"/>
              <a:sym typeface="Roboto"/>
            </a:endParaRPr>
          </a:p>
        </p:txBody>
      </p:sp>
      <p:pic>
        <p:nvPicPr>
          <p:cNvPr id="231" name="Google Shape;231;p33"/>
          <p:cNvPicPr preferRelativeResize="0"/>
          <p:nvPr/>
        </p:nvPicPr>
        <p:blipFill>
          <a:blip r:embed="rId4">
            <a:alphaModFix/>
          </a:blip>
          <a:stretch>
            <a:fillRect/>
          </a:stretch>
        </p:blipFill>
        <p:spPr>
          <a:xfrm>
            <a:off x="275479" y="1648350"/>
            <a:ext cx="3923492" cy="1846800"/>
          </a:xfrm>
          <a:prstGeom prst="rect">
            <a:avLst/>
          </a:prstGeom>
          <a:noFill/>
          <a:ln>
            <a:noFill/>
          </a:ln>
        </p:spPr>
      </p:pic>
      <p:pic>
        <p:nvPicPr>
          <p:cNvPr id="232" name="Google Shape;232;p33"/>
          <p:cNvPicPr preferRelativeResize="0"/>
          <p:nvPr/>
        </p:nvPicPr>
        <p:blipFill>
          <a:blip r:embed="rId5">
            <a:alphaModFix/>
          </a:blip>
          <a:stretch>
            <a:fillRect/>
          </a:stretch>
        </p:blipFill>
        <p:spPr>
          <a:xfrm>
            <a:off x="4351371" y="1557832"/>
            <a:ext cx="4640230" cy="202783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